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1810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86bbba7ab66dfa71f#tid=68f6eedb7025800008f084c7#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6.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11_1#ed8c275b0?vcp=1&amp;vop=1&amp;pid=a676ca5e5&amp;color=36,64,97&amp;vtp=1&amp;bt=1&amp;bbb=1&amp;hb=1"/>
              <p:cNvSpPr/>
              <p:nvPr/>
            </p:nvSpPr>
            <p:spPr>
              <a:xfrm>
                <a:off x="539496" y="828000"/>
                <a:ext cx="11109960" cy="3716655"/>
              </a:xfrm>
              <a:prstGeom prst="rect">
                <a:avLst/>
              </a:prstGeom>
              <a:noFill/>
              <a:ln/>
            </p:spPr>
            <p:txBody>
              <a:bodyPr wrap="none" lIns="0" tIns="0" rIns="0" bIns="0" rtlCol="0" anchor="t"/>
              <a:lstStyle/>
              <a:p>
                <a:pPr algn="l" latinLnBrk="1">
                  <a:lnSpc>
                    <a:spcPts val="28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=180×0.05+200×0.05+220×0.35+240×0.4+260×0.15=231</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≥231)=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a:t>
                </a:r>
              </a:p>
              <a:p>
                <a:pPr latinLnBrk="1">
                  <a:lnSpc>
                    <a:spcPts val="4000"/>
                  </a:lnSpc>
                </a:pPr>
                <a:r>
                  <a:rPr lang="en-US" altLang="zh-CN" sz="1800"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=0)=</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0</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=1)=</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=2)=</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=3)=</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3</m:t>
                        </m:r>
                      </m:sub>
                      <m:sup>
                        <m:r>
                          <a:rPr lang="en-US" altLang="zh-CN" sz="1800" b="0" i="0">
                            <a:solidFill>
                              <a:srgbClr val="6565FF"/>
                            </a:solidFill>
                            <a:latin typeface="Cambria Math" pitchFamily="34" charset="0"/>
                            <a:ea typeface="Cambria Math" pitchFamily="34" charset="-122"/>
                            <a:cs typeface="Cambria Math" pitchFamily="34" charset="-120"/>
                          </a:rPr>
                          <m:t>3</m:t>
                        </m:r>
                      </m:sup>
                    </m:sSub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0</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700"/>
                  </a:lnSpc>
                </a:pPr>
                <a:r>
                  <a:rPr lang="en-US" altLang="zh-CN" b="0" i="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SimSun" pitchFamily="34" charset="0"/>
                    <a:ea typeface="SimSun" pitchFamily="34" charset="-122"/>
                    <a:cs typeface="SimSu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的分布列为</a:t>
                </a:r>
                <a:endParaRPr lang="en-US" altLang="zh-CN" dirty="0"/>
              </a:p>
            </p:txBody>
          </p:sp>
        </mc:Choice>
        <mc:Fallback>
          <p:sp>
            <p:nvSpPr>
              <p:cNvPr id="2" name="QO_5_AN.11_1#ed8c275b0?vcp=1&amp;vop=1&amp;pid=a676ca5e5&amp;color=36,64,97&amp;vtp=1&amp;bt=1&amp;bbb=1&amp;hb=1"/>
              <p:cNvSpPr>
                <a:spLocks noRot="1" noChangeAspect="1" noMove="1" noResize="1" noEditPoints="1" noAdjustHandles="1" noChangeArrowheads="1" noChangeShapeType="1" noTextEdit="1"/>
              </p:cNvSpPr>
              <p:nvPr/>
            </p:nvSpPr>
            <p:spPr>
              <a:xfrm>
                <a:off x="539496" y="828000"/>
                <a:ext cx="11109960" cy="3716655"/>
              </a:xfrm>
              <a:prstGeom prst="rect">
                <a:avLst/>
              </a:prstGeom>
              <a:blipFill>
                <a:blip r:embed="rId3"/>
                <a:stretch>
                  <a:fillRect l="-1317" t="-820" r="-1756" b="-377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1" name="QO_5_AN.11_2#ed8c275b0?colgroup=5,10,10,10,10&amp;vcp=1&amp;vop=1&amp;pid=a676ca5e5&amp;color=36,64,97&amp;vtp=1&amp;bbb=1"/>
              <p:cNvGraphicFramePr>
                <a:graphicFrameLocks noGrp="1"/>
              </p:cNvGraphicFramePr>
              <p:nvPr>
                <p:extLst>
                  <p:ext uri="{D42A27DB-BD31-4B8C-83A1-F6EECF244321}">
                    <p14:modId xmlns:p14="http://schemas.microsoft.com/office/powerpoint/2010/main" val="2156943127"/>
                  </p:ext>
                </p:extLst>
              </p:nvPr>
            </p:nvGraphicFramePr>
            <p:xfrm>
              <a:off x="539496" y="4621743"/>
              <a:ext cx="11073384" cy="920941"/>
            </p:xfrm>
            <a:graphic>
              <a:graphicData uri="http://schemas.openxmlformats.org/drawingml/2006/table">
                <a:tbl>
                  <a:tblPr/>
                  <a:tblGrid>
                    <a:gridCol w="1307592">
                      <a:extLst>
                        <a:ext uri="{9D8B030D-6E8A-4147-A177-3AD203B41FA5}">
                          <a16:colId xmlns:a16="http://schemas.microsoft.com/office/drawing/2014/main" val="20000"/>
                        </a:ext>
                      </a:extLst>
                    </a:gridCol>
                    <a:gridCol w="2441448">
                      <a:extLst>
                        <a:ext uri="{9D8B030D-6E8A-4147-A177-3AD203B41FA5}">
                          <a16:colId xmlns:a16="http://schemas.microsoft.com/office/drawing/2014/main" val="20001"/>
                        </a:ext>
                      </a:extLst>
                    </a:gridCol>
                    <a:gridCol w="2441448">
                      <a:extLst>
                        <a:ext uri="{9D8B030D-6E8A-4147-A177-3AD203B41FA5}">
                          <a16:colId xmlns:a16="http://schemas.microsoft.com/office/drawing/2014/main" val="20002"/>
                        </a:ext>
                      </a:extLst>
                    </a:gridCol>
                    <a:gridCol w="2441448">
                      <a:extLst>
                        <a:ext uri="{9D8B030D-6E8A-4147-A177-3AD203B41FA5}">
                          <a16:colId xmlns:a16="http://schemas.microsoft.com/office/drawing/2014/main" val="20003"/>
                        </a:ext>
                      </a:extLst>
                    </a:gridCol>
                    <a:gridCol w="2441448">
                      <a:extLst>
                        <a:ext uri="{9D8B030D-6E8A-4147-A177-3AD203B41FA5}">
                          <a16:colId xmlns:a16="http://schemas.microsoft.com/office/drawing/2014/main" val="20004"/>
                        </a:ext>
                      </a:extLst>
                    </a:gridCol>
                  </a:tblGrid>
                  <a:tr h="385763">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5178">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3</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3</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1" name="QO_5_AN.11_2#ed8c275b0?colgroup=5,10,10,10,10&amp;vcp=1&amp;vop=1&amp;pid=a676ca5e5&amp;color=36,64,97&amp;vtp=1&amp;bbb=1"/>
              <p:cNvGraphicFramePr>
                <a:graphicFrameLocks noGrp="1"/>
              </p:cNvGraphicFramePr>
              <p:nvPr>
                <p:extLst>
                  <p:ext uri="{D42A27DB-BD31-4B8C-83A1-F6EECF244321}">
                    <p14:modId xmlns:p14="http://schemas.microsoft.com/office/powerpoint/2010/main" val="2156943127"/>
                  </p:ext>
                </p:extLst>
              </p:nvPr>
            </p:nvGraphicFramePr>
            <p:xfrm>
              <a:off x="539496" y="4621743"/>
              <a:ext cx="11073384" cy="920941"/>
            </p:xfrm>
            <a:graphic>
              <a:graphicData uri="http://schemas.openxmlformats.org/drawingml/2006/table">
                <a:tbl>
                  <a:tblPr/>
                  <a:tblGrid>
                    <a:gridCol w="1307592">
                      <a:extLst>
                        <a:ext uri="{9D8B030D-6E8A-4147-A177-3AD203B41FA5}">
                          <a16:colId xmlns:a16="http://schemas.microsoft.com/office/drawing/2014/main" val="20000"/>
                        </a:ext>
                      </a:extLst>
                    </a:gridCol>
                    <a:gridCol w="2441448">
                      <a:extLst>
                        <a:ext uri="{9D8B030D-6E8A-4147-A177-3AD203B41FA5}">
                          <a16:colId xmlns:a16="http://schemas.microsoft.com/office/drawing/2014/main" val="20001"/>
                        </a:ext>
                      </a:extLst>
                    </a:gridCol>
                    <a:gridCol w="2441448">
                      <a:extLst>
                        <a:ext uri="{9D8B030D-6E8A-4147-A177-3AD203B41FA5}">
                          <a16:colId xmlns:a16="http://schemas.microsoft.com/office/drawing/2014/main" val="20002"/>
                        </a:ext>
                      </a:extLst>
                    </a:gridCol>
                    <a:gridCol w="2441448">
                      <a:extLst>
                        <a:ext uri="{9D8B030D-6E8A-4147-A177-3AD203B41FA5}">
                          <a16:colId xmlns:a16="http://schemas.microsoft.com/office/drawing/2014/main" val="20003"/>
                        </a:ext>
                      </a:extLst>
                    </a:gridCol>
                    <a:gridCol w="2441448">
                      <a:extLst>
                        <a:ext uri="{9D8B030D-6E8A-4147-A177-3AD203B41FA5}">
                          <a16:colId xmlns:a16="http://schemas.microsoft.com/office/drawing/2014/main" val="20004"/>
                        </a:ext>
                      </a:extLst>
                    </a:gridCol>
                  </a:tblGrid>
                  <a:tr h="38576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65" t="-1563" r="-746047" b="-143750"/>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35178">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P</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4000" t="-73864" r="-301000" b="-454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53616" t="-73864" r="-200249" b="-454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4250" t="-73864" r="-100750" b="-454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53367" t="-73864" r="-499" b="-454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5_AN.11_3#ed8c275b0?vcp=1&amp;vop=1&amp;pid=a676ca5e5&amp;color=36,64,97&amp;vtp=1&amp;bbb=1"/>
              <p:cNvSpPr/>
              <p:nvPr/>
            </p:nvSpPr>
            <p:spPr>
              <a:xfrm>
                <a:off x="539496" y="5675843"/>
                <a:ext cx="11109960" cy="468948"/>
              </a:xfrm>
              <a:prstGeom prst="rect">
                <a:avLst/>
              </a:prstGeom>
              <a:noFill/>
              <a:ln/>
            </p:spPr>
            <p:txBody>
              <a:bodyPr wrap="none" lIns="0" tIns="0" rIns="0" bIns="0" rtlCol="0" anchor="t"/>
              <a:lstStyle/>
              <a:p>
                <a:pPr algn="l" latinLnBrk="1">
                  <a:lnSpc>
                    <a:spcPts val="39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𝜉</m:t>
                    </m:r>
                    <m:r>
                      <a:rPr lang="en-US" altLang="zh-CN" sz="1800" b="0" i="0">
                        <a:solidFill>
                          <a:srgbClr val="6565FF"/>
                        </a:solidFill>
                        <a:latin typeface="Cambria Math" pitchFamily="34" charset="0"/>
                        <a:ea typeface="Cambria Math" pitchFamily="34" charset="-122"/>
                        <a:cs typeface="Cambria Math" pitchFamily="34" charset="-120"/>
                      </a:rPr>
                      <m:t>)=0×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+1×</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+2×</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+3×</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p:txBody>
          </p:sp>
        </mc:Choice>
        <mc:Fallback>
          <p:sp>
            <p:nvSpPr>
              <p:cNvPr id="4" name="QO_5_AN.11_3#ed8c275b0?vcp=1&amp;vop=1&amp;pid=a676ca5e5&amp;color=36,64,97&amp;vtp=1&amp;bbb=1"/>
              <p:cNvSpPr>
                <a:spLocks noRot="1" noChangeAspect="1" noMove="1" noResize="1" noEditPoints="1" noAdjustHandles="1" noChangeArrowheads="1" noChangeShapeType="1" noTextEdit="1"/>
              </p:cNvSpPr>
              <p:nvPr/>
            </p:nvSpPr>
            <p:spPr>
              <a:xfrm>
                <a:off x="539496" y="5675843"/>
                <a:ext cx="11109960" cy="468948"/>
              </a:xfrm>
              <a:prstGeom prst="rect">
                <a:avLst/>
              </a:prstGeom>
              <a:blipFill>
                <a:blip r:embed="rId5"/>
                <a:stretch>
                  <a:fillRect l="-768" b="-1818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anim calcmode="lin" valueType="num">
                                      <p:cBhvr>
                                        <p:cTn id="53" dur="500" fill="hold"/>
                                        <p:tgtEl>
                                          <p:spTgt spid="11"/>
                                        </p:tgtEl>
                                        <p:attrNameLst>
                                          <p:attrName>ppt_x</p:attrName>
                                        </p:attrNameLst>
                                      </p:cBhvr>
                                      <p:tavLst>
                                        <p:tav tm="0">
                                          <p:val>
                                            <p:strVal val="#ppt_x"/>
                                          </p:val>
                                        </p:tav>
                                        <p:tav tm="100000">
                                          <p:val>
                                            <p:strVal val="#ppt_x"/>
                                          </p:val>
                                        </p:tav>
                                      </p:tavLst>
                                    </p:anim>
                                    <p:anim calcmode="lin" valueType="num">
                                      <p:cBhvr>
                                        <p:cTn id="54" dur="500" fill="hold"/>
                                        <p:tgtEl>
                                          <p:spTgt spid="1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bg/>
                                          </p:spTgt>
                                        </p:tgtEl>
                                        <p:attrNameLst>
                                          <p:attrName>style.visibility</p:attrName>
                                        </p:attrNameLst>
                                      </p:cBhvr>
                                      <p:to>
                                        <p:strVal val="visible"/>
                                      </p:to>
                                    </p:set>
                                    <p:animEffect transition="in" filter="fade">
                                      <p:cBhvr>
                                        <p:cTn id="57" dur="500"/>
                                        <p:tgtEl>
                                          <p:spTgt spid="4">
                                            <p:bg/>
                                          </p:spTgt>
                                        </p:tgtEl>
                                      </p:cBhvr>
                                    </p:animEffect>
                                    <p:anim calcmode="lin" valueType="num">
                                      <p:cBhvr>
                                        <p:cTn id="58" dur="500" fill="hold"/>
                                        <p:tgtEl>
                                          <p:spTgt spid="4">
                                            <p:bg/>
                                          </p:spTgt>
                                        </p:tgtEl>
                                        <p:attrNameLst>
                                          <p:attrName>ppt_x</p:attrName>
                                        </p:attrNameLst>
                                      </p:cBhvr>
                                      <p:tavLst>
                                        <p:tav tm="0">
                                          <p:val>
                                            <p:strVal val="#ppt_x"/>
                                          </p:val>
                                        </p:tav>
                                        <p:tav tm="100000">
                                          <p:val>
                                            <p:strVal val="#ppt_x"/>
                                          </p:val>
                                        </p:tav>
                                      </p:tavLst>
                                    </p:anim>
                                    <p:anim calcmode="lin" valueType="num">
                                      <p:cBhvr>
                                        <p:cTn id="59" dur="500" fill="hold"/>
                                        <p:tgtEl>
                                          <p:spTgt spid="4">
                                            <p:bg/>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0" end="0"/>
                                            </p:txEl>
                                          </p:spTgt>
                                        </p:tgtEl>
                                        <p:attrNameLst>
                                          <p:attrName>style.visibility</p:attrName>
                                        </p:attrNameLst>
                                      </p:cBhvr>
                                      <p:to>
                                        <p:strVal val="visible"/>
                                      </p:to>
                                    </p:set>
                                    <p:animEffect transition="in" filter="fade">
                                      <p:cBhvr>
                                        <p:cTn id="62" dur="500"/>
                                        <p:tgtEl>
                                          <p:spTgt spid="4">
                                            <p:txEl>
                                              <p:pRg st="0" end="0"/>
                                            </p:txEl>
                                          </p:spTgt>
                                        </p:tgtEl>
                                      </p:cBhvr>
                                    </p:animEffect>
                                    <p:anim calcmode="lin" valueType="num">
                                      <p:cBhvr>
                                        <p:cTn id="6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5_BD.12_1#1201c99d2?vcp=1&amp;vop=1&amp;pid=a676ca5e5&amp;color=36,64,97&amp;vtp=1&amp;bt=1&amp;bbb=1"/>
          <p:cNvSpPr/>
          <p:nvPr/>
        </p:nvSpPr>
        <p:spPr>
          <a:xfrm>
            <a:off x="539496" y="183008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已知乙校初三男生有200名，男生立定跳远成绩在250厘米以上（含250厘米）得满分.</a:t>
            </a:r>
            <a:endParaRPr lang="en-US" altLang="zh-CN" sz="1800" dirty="0"/>
          </a:p>
        </p:txBody>
      </p:sp>
      <p:sp>
        <p:nvSpPr>
          <p:cNvPr id="3" name="QO_6_BD.13_1#91ce93964?vcp=1&amp;vop=1&amp;pid=1201c99d2&amp;color=36,64,97&amp;vtp=1&amp;bbb=1&amp;hb=1"/>
          <p:cNvSpPr/>
          <p:nvPr/>
        </p:nvSpPr>
        <p:spPr>
          <a:xfrm>
            <a:off x="539496" y="2247727"/>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若认为乙校初三男生立定跳远成绩也服从（1）中所求的正态分布</a:t>
            </a:r>
            <a:r>
              <a:rPr lang="en-US" altLang="zh-CN" sz="1800" b="0" i="0">
                <a:solidFill>
                  <a:srgbClr val="244061"/>
                </a:solidFill>
                <a:latin typeface="Times New Roman" pitchFamily="34" charset="0"/>
                <a:ea typeface="微软雅黑" pitchFamily="34" charset="-122"/>
                <a:cs typeface="Times New Roman" pitchFamily="34" charset="-120"/>
              </a:rPr>
              <a:t>，请估计乙校初三男生立定跳远得满分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的人数</a:t>
            </a:r>
            <a:r>
              <a:rPr lang="en-US" altLang="zh-CN" b="0" i="0" dirty="0">
                <a:solidFill>
                  <a:srgbClr val="244061"/>
                </a:solidFill>
                <a:latin typeface="Times New Roman" pitchFamily="34" charset="0"/>
                <a:ea typeface="微软雅黑" pitchFamily="34" charset="-122"/>
                <a:cs typeface="Times New Roman" pitchFamily="34" charset="-120"/>
              </a:rPr>
              <a:t>（结果保留整数）；</a:t>
            </a:r>
            <a:endParaRPr lang="en-US" altLang="zh-CN" dirty="0"/>
          </a:p>
        </p:txBody>
      </p:sp>
      <p:sp>
        <p:nvSpPr>
          <p:cNvPr id="4" name="QO_6_EX.14_1#91ce93964?vcp=1&amp;vop=1&amp;pid=1201c99d2&amp;color=36,64,97&amp;vtp=1&amp;bbb=1&amp;hb=1"/>
          <p:cNvSpPr/>
          <p:nvPr/>
        </p:nvSpPr>
        <p:spPr>
          <a:xfrm>
            <a:off x="539496" y="3067322"/>
            <a:ext cx="11109960" cy="7734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由正态分布概率公式求得立定跳远成绩在250厘米以上（含250厘米）的概率</a:t>
            </a:r>
            <a:r>
              <a:rPr lang="en-US" altLang="zh-CN" sz="1800" b="0" i="0">
                <a:solidFill>
                  <a:srgbClr val="244061"/>
                </a:solidFill>
                <a:latin typeface="Times New Roman" pitchFamily="34" charset="0"/>
                <a:ea typeface="微软雅黑" pitchFamily="34" charset="-122"/>
                <a:cs typeface="Times New Roman" pitchFamily="34" charset="-120"/>
              </a:rPr>
              <a:t>，结合总数即可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估计乙校初三男生立定跳远得满分的人数</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mc:Choice xmlns:a14="http://schemas.microsoft.com/office/drawing/2010/main" Requires="a14">
          <p:sp>
            <p:nvSpPr>
              <p:cNvPr id="5" name="QO_6_AN.15_1#91ce93964?vcp=1&amp;vop=1&amp;pid=1201c99d2&amp;color=36,64,97&amp;vtp=1&amp;bbb=1"/>
              <p:cNvSpPr/>
              <p:nvPr/>
            </p:nvSpPr>
            <p:spPr>
              <a:xfrm>
                <a:off x="539496" y="384329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【解】记乙校初三男生立定跳远成绩为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800" b="0" i="0" dirty="0">
                    <a:solidFill>
                      <a:srgbClr val="6565FF"/>
                    </a:solidFill>
                    <a:latin typeface="Times New Roman" pitchFamily="34" charset="0"/>
                    <a:ea typeface="微软雅黑" pitchFamily="34" charset="-122"/>
                    <a:cs typeface="Times New Roman" pitchFamily="34" charset="-120"/>
                  </a:rPr>
                  <a:t>厘米，则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𝑁</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𝜎</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=231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≥250)≈</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𝜎</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(1−0.683)=0.158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以估计乙校初三男生立定跳远得满分的人数约为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200×0.158</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5≈32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5" name="QO_6_AN.15_1#91ce93964?vcp=1&amp;vop=1&amp;pid=1201c99d2&amp;color=36,64,97&amp;vtp=1&amp;bbb=1"/>
              <p:cNvSpPr>
                <a:spLocks noRot="1" noChangeAspect="1" noMove="1" noResize="1" noEditPoints="1" noAdjustHandles="1" noChangeArrowheads="1" noChangeShapeType="1" noTextEdit="1"/>
              </p:cNvSpPr>
              <p:nvPr/>
            </p:nvSpPr>
            <p:spPr>
              <a:xfrm>
                <a:off x="539496" y="3843292"/>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6_1#04f52c978?vcp=1&amp;vop=1&amp;pid=1201c99d2&amp;color=36,64,97&amp;vtp=1&amp;bt=1&amp;bbb=1&amp;hb=1"/>
              <p:cNvSpPr/>
              <p:nvPr/>
            </p:nvSpPr>
            <p:spPr>
              <a:xfrm>
                <a:off x="539496" y="192311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事实上，（ⅰ）中的估计值与乙校实际情况差异较大，请从统计学的角度分析这个差异性</a:t>
                </a:r>
                <a:r>
                  <a:rPr lang="en-US" altLang="zh-CN" sz="1800" b="0" i="0">
                    <a:solidFill>
                      <a:srgbClr val="244061"/>
                    </a:solidFill>
                    <a:latin typeface="Times New Roman" pitchFamily="34" charset="0"/>
                    <a:ea typeface="微软雅黑" pitchFamily="34" charset="-122"/>
                    <a:cs typeface="Times New Roman" pitchFamily="34" charset="-120"/>
                  </a:rPr>
                  <a:t>（至少写出两</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点</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)≈0.683</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)≈0.955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100"/>
                  </a:lnSpc>
                </a:pP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𝑋</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𝜇</m:t>
                    </m:r>
                    <m:r>
                      <a:rPr lang="en-US" altLang="zh-CN" b="0" i="0">
                        <a:solidFill>
                          <a:srgbClr val="244061"/>
                        </a:solidFill>
                        <a:latin typeface="Cambria Math" pitchFamily="34" charset="0"/>
                        <a:ea typeface="Cambria Math" pitchFamily="34" charset="-122"/>
                        <a:cs typeface="Cambria Math" pitchFamily="34" charset="-120"/>
                      </a:rPr>
                      <m:t>+3</m:t>
                    </m:r>
                    <m:r>
                      <a:rPr lang="en-US" altLang="zh-CN" b="0" i="0">
                        <a:solidFill>
                          <a:srgbClr val="244061"/>
                        </a:solidFill>
                        <a:latin typeface="Cambria Math" pitchFamily="34" charset="0"/>
                        <a:ea typeface="Cambria Math" pitchFamily="34" charset="-122"/>
                        <a:cs typeface="Cambria Math" pitchFamily="34" charset="-120"/>
                      </a:rPr>
                      <m:t>𝜎</m:t>
                    </m:r>
                    <m:r>
                      <a:rPr lang="en-US" altLang="zh-CN" b="0" i="0">
                        <a:solidFill>
                          <a:srgbClr val="244061"/>
                        </a:solidFill>
                        <a:latin typeface="Cambria Math" pitchFamily="34" charset="0"/>
                        <a:ea typeface="Cambria Math" pitchFamily="34" charset="-122"/>
                        <a:cs typeface="Cambria Math" pitchFamily="34" charset="-120"/>
                      </a:rPr>
                      <m:t>)≈0.997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16_1#04f52c978?vcp=1&amp;vop=1&amp;pid=1201c99d2&amp;color=36,64,97&amp;vtp=1&amp;bt=1&amp;bbb=1&amp;hb=1"/>
              <p:cNvSpPr>
                <a:spLocks noRot="1" noChangeAspect="1" noMove="1" noResize="1" noEditPoints="1" noAdjustHandles="1" noChangeArrowheads="1" noChangeShapeType="1" noTextEdit="1"/>
              </p:cNvSpPr>
              <p:nvPr/>
            </p:nvSpPr>
            <p:spPr>
              <a:xfrm>
                <a:off x="539496" y="1923116"/>
                <a:ext cx="11109960" cy="1611440"/>
              </a:xfrm>
              <a:prstGeom prst="rect">
                <a:avLst/>
              </a:prstGeom>
              <a:blipFill>
                <a:blip r:embed="rId3"/>
                <a:stretch>
                  <a:fillRect l="-1317" b="-8679"/>
                </a:stretch>
              </a:blipFill>
              <a:ln/>
            </p:spPr>
            <p:txBody>
              <a:bodyPr/>
              <a:lstStyle/>
              <a:p>
                <a:r>
                  <a:rPr lang="zh-CN" altLang="en-US">
                    <a:noFill/>
                  </a:rPr>
                  <a:t> </a:t>
                </a:r>
              </a:p>
            </p:txBody>
          </p:sp>
        </mc:Fallback>
      </mc:AlternateContent>
      <p:sp>
        <p:nvSpPr>
          <p:cNvPr id="3" name="QO_6_EX.17_1#04f52c978?vcp=1&amp;vop=1&amp;pid=1201c99d2&amp;color=36,64,97&amp;vtp=1&amp;bbb=1"/>
          <p:cNvSpPr/>
          <p:nvPr/>
        </p:nvSpPr>
        <p:spPr>
          <a:xfrm>
            <a:off x="539496" y="3532460"/>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本题结论开放，只要考生能从统计学的角度作出合理的分析即可.</a:t>
            </a:r>
            <a:endParaRPr lang="en-US" altLang="zh-CN" sz="1800" dirty="0"/>
          </a:p>
        </p:txBody>
      </p:sp>
      <p:sp>
        <p:nvSpPr>
          <p:cNvPr id="4" name="QO_6_AN.18_1#04f52c978?vcp=1&amp;vop=1&amp;pid=1201c99d2&amp;color=36,64,97&amp;vtp=1&amp;bbb=1&amp;hb=1"/>
          <p:cNvSpPr/>
          <p:nvPr/>
        </p:nvSpPr>
        <p:spPr>
          <a:xfrm>
            <a:off x="539496" y="3943940"/>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【解】本题结论开放，只要考生能从统计学的角度作出合理的分析即可.如：①</a:t>
            </a:r>
            <a:r>
              <a:rPr lang="en-US" altLang="zh-CN" sz="1800" b="0" i="0">
                <a:solidFill>
                  <a:srgbClr val="6565FF"/>
                </a:solidFill>
                <a:latin typeface="Times New Roman" pitchFamily="34" charset="0"/>
                <a:ea typeface="微软雅黑" pitchFamily="34" charset="-122"/>
                <a:cs typeface="Times New Roman" pitchFamily="34" charset="-120"/>
              </a:rPr>
              <a:t>一次取样未必能客观反映总体；</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②</a:t>
            </a:r>
            <a:r>
              <a:rPr lang="en-US" altLang="zh-CN" sz="1800" b="0" i="0" dirty="0">
                <a:solidFill>
                  <a:srgbClr val="6565FF"/>
                </a:solidFill>
                <a:latin typeface="Times New Roman" pitchFamily="34" charset="0"/>
                <a:ea typeface="微软雅黑" pitchFamily="34" charset="-122"/>
                <a:cs typeface="Times New Roman" pitchFamily="34" charset="-120"/>
              </a:rPr>
              <a:t>样本容量过小也可能影响估计的准确性；③忽略异常数据的影响也可能导致估计失真；④</a:t>
            </a:r>
            <a:r>
              <a:rPr lang="en-US" altLang="zh-CN" sz="1800" b="0" i="0">
                <a:solidFill>
                  <a:srgbClr val="6565FF"/>
                </a:solidFill>
                <a:latin typeface="Times New Roman" pitchFamily="34" charset="0"/>
                <a:ea typeface="微软雅黑" pitchFamily="34" charset="-122"/>
                <a:cs typeface="Times New Roman" pitchFamily="34" charset="-120"/>
              </a:rPr>
              <a:t>模型选择不恰当，</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模型的拟合效果不好</a:t>
            </a:r>
            <a:r>
              <a:rPr lang="en-US" altLang="zh-CN" b="0" i="0" dirty="0">
                <a:solidFill>
                  <a:srgbClr val="6565FF"/>
                </a:solidFill>
                <a:latin typeface="Times New Roman" pitchFamily="34" charset="0"/>
                <a:ea typeface="微软雅黑" pitchFamily="34" charset="-122"/>
                <a:cs typeface="Times New Roman" pitchFamily="34" charset="-120"/>
              </a:rPr>
              <a:t>，也将导致估计失真；⑤样本不具有代表性，也会对估计产生影响等等.</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fade">
                                      <p:cBhvr>
                                        <p:cTn id="29" dur="500"/>
                                        <p:tgtEl>
                                          <p:spTgt spid="4">
                                            <p:txEl>
                                              <p:pRg st="1" end="1"/>
                                            </p:txEl>
                                          </p:spTgt>
                                        </p:tgtEl>
                                      </p:cBhvr>
                                    </p:animEffect>
                                    <p:anim calcmode="lin" valueType="num">
                                      <p:cBhvr>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fade">
                                      <p:cBhvr>
                                        <p:cTn id="34" dur="500"/>
                                        <p:tgtEl>
                                          <p:spTgt spid="4">
                                            <p:txEl>
                                              <p:pRg st="2" end="2"/>
                                            </p:txEl>
                                          </p:spTgt>
                                        </p:tgtEl>
                                      </p:cBhvr>
                                    </p:animEffect>
                                    <p:anim calcmode="lin" valueType="num">
                                      <p:cBhvr>
                                        <p:cTn id="3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9_1#b1d5212f4?vcp=1&amp;vop=1&amp;pid=b97cc47f8&amp;color=36,64,97&amp;vtp=1&amp;bt=1&amp;bbb=1&amp;hb=1"/>
              <p:cNvSpPr/>
              <p:nvPr/>
            </p:nvSpPr>
            <p:spPr>
              <a:xfrm>
                <a:off x="539496" y="2691751"/>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我国多个地区纷纷采取不同的形式发放多轮消费券，助力消费复苏.记发放的消费券额度为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单位:百万元），带动的消费为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（单位:百万元）.某省随机抽查的一些城市的数据如表所示.</a:t>
                </a:r>
                <a:endParaRPr lang="en-US" altLang="zh-CN" dirty="0"/>
              </a:p>
            </p:txBody>
          </p:sp>
        </mc:Choice>
        <mc:Fallback>
          <p:sp>
            <p:nvSpPr>
              <p:cNvPr id="2" name="QO_4_BD.19_1#b1d5212f4?vcp=1&amp;vop=1&amp;pid=b97cc47f8&amp;color=36,64,97&amp;vtp=1&amp;bt=1&amp;bbb=1&amp;hb=1"/>
              <p:cNvSpPr>
                <a:spLocks noRot="1" noChangeAspect="1" noMove="1" noResize="1" noEditPoints="1" noAdjustHandles="1" noChangeArrowheads="1" noChangeShapeType="1" noTextEdit="1"/>
              </p:cNvSpPr>
              <p:nvPr/>
            </p:nvSpPr>
            <p:spPr>
              <a:xfrm>
                <a:off x="539496" y="2691751"/>
                <a:ext cx="11109960" cy="773240"/>
              </a:xfrm>
              <a:prstGeom prst="rect">
                <a:avLst/>
              </a:prstGeom>
              <a:blipFill>
                <a:blip r:embed="rId3"/>
                <a:stretch>
                  <a:fillRect l="-1317"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4" name="QO_4_BD.19_2#b1d5212f4?colgroup=2,5,5,5,5,5,5,5,5&amp;vcp=1&amp;vop=1&amp;pid=b97cc47f8&amp;color=36,64,97&amp;vtp=1&amp;bbb=1"/>
              <p:cNvGraphicFramePr>
                <a:graphicFrameLocks noGrp="1"/>
              </p:cNvGraphicFramePr>
              <p:nvPr>
                <p:extLst>
                  <p:ext uri="{D42A27DB-BD31-4B8C-83A1-F6EECF244321}">
                    <p14:modId xmlns:p14="http://schemas.microsoft.com/office/powerpoint/2010/main" val="2848661309"/>
                  </p:ext>
                </p:extLst>
              </p:nvPr>
            </p:nvGraphicFramePr>
            <p:xfrm>
              <a:off x="539496" y="3596880"/>
              <a:ext cx="11109960" cy="779654"/>
            </p:xfrm>
            <a:graphic>
              <a:graphicData uri="http://schemas.openxmlformats.org/drawingml/2006/table">
                <a:tbl>
                  <a:tblPr/>
                  <a:tblGrid>
                    <a:gridCol w="649224">
                      <a:extLst>
                        <a:ext uri="{9D8B030D-6E8A-4147-A177-3AD203B41FA5}">
                          <a16:colId xmlns:a16="http://schemas.microsoft.com/office/drawing/2014/main" val="20000"/>
                        </a:ext>
                      </a:extLst>
                    </a:gridCol>
                    <a:gridCol w="1307592">
                      <a:extLst>
                        <a:ext uri="{9D8B030D-6E8A-4147-A177-3AD203B41FA5}">
                          <a16:colId xmlns:a16="http://schemas.microsoft.com/office/drawing/2014/main" val="20001"/>
                        </a:ext>
                      </a:extLst>
                    </a:gridCol>
                    <a:gridCol w="1307592">
                      <a:extLst>
                        <a:ext uri="{9D8B030D-6E8A-4147-A177-3AD203B41FA5}">
                          <a16:colId xmlns:a16="http://schemas.microsoft.com/office/drawing/2014/main" val="20002"/>
                        </a:ext>
                      </a:extLst>
                    </a:gridCol>
                    <a:gridCol w="1307592">
                      <a:extLst>
                        <a:ext uri="{9D8B030D-6E8A-4147-A177-3AD203B41FA5}">
                          <a16:colId xmlns:a16="http://schemas.microsoft.com/office/drawing/2014/main" val="20003"/>
                        </a:ext>
                      </a:extLst>
                    </a:gridCol>
                    <a:gridCol w="1307592">
                      <a:extLst>
                        <a:ext uri="{9D8B030D-6E8A-4147-A177-3AD203B41FA5}">
                          <a16:colId xmlns:a16="http://schemas.microsoft.com/office/drawing/2014/main" val="20004"/>
                        </a:ext>
                      </a:extLst>
                    </a:gridCol>
                    <a:gridCol w="1307592">
                      <a:extLst>
                        <a:ext uri="{9D8B030D-6E8A-4147-A177-3AD203B41FA5}">
                          <a16:colId xmlns:a16="http://schemas.microsoft.com/office/drawing/2014/main" val="20005"/>
                        </a:ext>
                      </a:extLst>
                    </a:gridCol>
                    <a:gridCol w="1307592">
                      <a:extLst>
                        <a:ext uri="{9D8B030D-6E8A-4147-A177-3AD203B41FA5}">
                          <a16:colId xmlns:a16="http://schemas.microsoft.com/office/drawing/2014/main" val="20006"/>
                        </a:ext>
                      </a:extLst>
                    </a:gridCol>
                    <a:gridCol w="1307592">
                      <a:extLst>
                        <a:ext uri="{9D8B030D-6E8A-4147-A177-3AD203B41FA5}">
                          <a16:colId xmlns:a16="http://schemas.microsoft.com/office/drawing/2014/main" val="20007"/>
                        </a:ext>
                      </a:extLst>
                    </a:gridCol>
                    <a:gridCol w="1307592">
                      <a:extLst>
                        <a:ext uri="{9D8B030D-6E8A-4147-A177-3AD203B41FA5}">
                          <a16:colId xmlns:a16="http://schemas.microsoft.com/office/drawing/2014/main" val="20008"/>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4" name="QO_4_BD.19_2#b1d5212f4?colgroup=2,5,5,5,5,5,5,5,5&amp;vcp=1&amp;vop=1&amp;pid=b97cc47f8&amp;color=36,64,97&amp;vtp=1&amp;bbb=1"/>
              <p:cNvGraphicFramePr>
                <a:graphicFrameLocks noGrp="1"/>
              </p:cNvGraphicFramePr>
              <p:nvPr>
                <p:extLst>
                  <p:ext uri="{D42A27DB-BD31-4B8C-83A1-F6EECF244321}">
                    <p14:modId xmlns:p14="http://schemas.microsoft.com/office/powerpoint/2010/main" val="2848661309"/>
                  </p:ext>
                </p:extLst>
              </p:nvPr>
            </p:nvGraphicFramePr>
            <p:xfrm>
              <a:off x="539496" y="3596880"/>
              <a:ext cx="11109960" cy="779654"/>
            </p:xfrm>
            <a:graphic>
              <a:graphicData uri="http://schemas.openxmlformats.org/drawingml/2006/table">
                <a:tbl>
                  <a:tblPr/>
                  <a:tblGrid>
                    <a:gridCol w="649224">
                      <a:extLst>
                        <a:ext uri="{9D8B030D-6E8A-4147-A177-3AD203B41FA5}">
                          <a16:colId xmlns:a16="http://schemas.microsoft.com/office/drawing/2014/main" val="20000"/>
                        </a:ext>
                      </a:extLst>
                    </a:gridCol>
                    <a:gridCol w="1307592">
                      <a:extLst>
                        <a:ext uri="{9D8B030D-6E8A-4147-A177-3AD203B41FA5}">
                          <a16:colId xmlns:a16="http://schemas.microsoft.com/office/drawing/2014/main" val="20001"/>
                        </a:ext>
                      </a:extLst>
                    </a:gridCol>
                    <a:gridCol w="1307592">
                      <a:extLst>
                        <a:ext uri="{9D8B030D-6E8A-4147-A177-3AD203B41FA5}">
                          <a16:colId xmlns:a16="http://schemas.microsoft.com/office/drawing/2014/main" val="20002"/>
                        </a:ext>
                      </a:extLst>
                    </a:gridCol>
                    <a:gridCol w="1307592">
                      <a:extLst>
                        <a:ext uri="{9D8B030D-6E8A-4147-A177-3AD203B41FA5}">
                          <a16:colId xmlns:a16="http://schemas.microsoft.com/office/drawing/2014/main" val="20003"/>
                        </a:ext>
                      </a:extLst>
                    </a:gridCol>
                    <a:gridCol w="1307592">
                      <a:extLst>
                        <a:ext uri="{9D8B030D-6E8A-4147-A177-3AD203B41FA5}">
                          <a16:colId xmlns:a16="http://schemas.microsoft.com/office/drawing/2014/main" val="20004"/>
                        </a:ext>
                      </a:extLst>
                    </a:gridCol>
                    <a:gridCol w="1307592">
                      <a:extLst>
                        <a:ext uri="{9D8B030D-6E8A-4147-A177-3AD203B41FA5}">
                          <a16:colId xmlns:a16="http://schemas.microsoft.com/office/drawing/2014/main" val="20005"/>
                        </a:ext>
                      </a:extLst>
                    </a:gridCol>
                    <a:gridCol w="1307592">
                      <a:extLst>
                        <a:ext uri="{9D8B030D-6E8A-4147-A177-3AD203B41FA5}">
                          <a16:colId xmlns:a16="http://schemas.microsoft.com/office/drawing/2014/main" val="20006"/>
                        </a:ext>
                      </a:extLst>
                    </a:gridCol>
                    <a:gridCol w="1307592">
                      <a:extLst>
                        <a:ext uri="{9D8B030D-6E8A-4147-A177-3AD203B41FA5}">
                          <a16:colId xmlns:a16="http://schemas.microsoft.com/office/drawing/2014/main" val="20007"/>
                        </a:ext>
                      </a:extLst>
                    </a:gridCol>
                    <a:gridCol w="1307592">
                      <a:extLst>
                        <a:ext uri="{9D8B030D-6E8A-4147-A177-3AD203B41FA5}">
                          <a16:colId xmlns:a16="http://schemas.microsoft.com/office/drawing/2014/main" val="20008"/>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35" t="-1563" r="-1605607" b="-1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935" t="-101563" r="-1605607" b="-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0_1#2fa1e1878?vcp=1&amp;vop=1&amp;pid=b1d5212f4&amp;color=36,64,97&amp;vtp=1&amp;bt=1&amp;bbb=1"/>
              <p:cNvSpPr/>
              <p:nvPr/>
            </p:nvSpPr>
            <p:spPr>
              <a:xfrm>
                <a:off x="539496" y="1258779"/>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根据表中的数据求出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的经验回归方程.</a:t>
                </a:r>
                <a:endParaRPr lang="en-US" altLang="zh-CN" sz="1800" dirty="0"/>
              </a:p>
            </p:txBody>
          </p:sp>
        </mc:Choice>
        <mc:Fallback>
          <p:sp>
            <p:nvSpPr>
              <p:cNvPr id="2" name="QO_5_BD.20_1#2fa1e1878?vcp=1&amp;vop=1&amp;pid=b1d5212f4&amp;color=36,64,97&amp;vtp=1&amp;bt=1&amp;bbb=1"/>
              <p:cNvSpPr>
                <a:spLocks noRot="1" noChangeAspect="1" noMove="1" noResize="1" noEditPoints="1" noAdjustHandles="1" noChangeArrowheads="1" noChangeShapeType="1" noTextEdit="1"/>
              </p:cNvSpPr>
              <p:nvPr/>
            </p:nvSpPr>
            <p:spPr>
              <a:xfrm>
                <a:off x="539496" y="1258779"/>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21_1#2fa1e1878?vcp=1&amp;vop=1&amp;pid=b1d5212f4&amp;color=36,64,97&amp;vtp=1&amp;bbb=1"/>
              <p:cNvSpPr/>
              <p:nvPr/>
            </p:nvSpPr>
            <p:spPr>
              <a:xfrm>
                <a:off x="539496" y="1632413"/>
                <a:ext cx="11109960" cy="3808540"/>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3+3+4+5+5+6+6+8</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10+12+13+18+19+21+24+27</m:t>
                        </m:r>
                      </m:num>
                      <m:den>
                        <m:r>
                          <a:rPr lang="en-US" altLang="zh-CN" sz="1800" b="0" i="0">
                            <a:solidFill>
                              <a:srgbClr val="6565FF"/>
                            </a:solidFill>
                            <a:latin typeface="Cambria Math" pitchFamily="34" charset="0"/>
                            <a:ea typeface="Cambria Math" pitchFamily="34" charset="-122"/>
                            <a:cs typeface="Cambria Math" pitchFamily="34" charset="-120"/>
                          </a:rPr>
                          <m:t>8</m:t>
                        </m:r>
                      </m:den>
                    </m:f>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)=16+12+5+0+0+3+6+27=69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=4+4+1+0+0+1+1+9=20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7400"/>
                  </a:lnSpc>
                </a:pPr>
                <a:r>
                  <a:rPr lang="en-US" altLang="zh-CN" b="0" i="0">
                    <a:solidFill>
                      <a:srgbClr val="6565FF"/>
                    </a:solidFill>
                    <a:latin typeface="Times New Roman" pitchFamily="34" charset="0"/>
                    <a:ea typeface="微软雅黑" pitchFamily="34" charset="-122"/>
                    <a:cs typeface="Times New Roman" pitchFamily="34" charset="-120"/>
                  </a:rPr>
                  <a:t>可</a:t>
                </a:r>
                <a:r>
                  <a:rPr lang="en-US" altLang="zh-CN" sz="1800"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limUpp>
                      <m:limUppPr>
                        <m:ctrlPr>
                          <a:rPr lang="en-US" altLang="zh-CN" sz="1800" b="0">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6565FF"/>
                            </a:solidFill>
                            <a:latin typeface="Cambria Math" pitchFamily="34" charset="0"/>
                            <a:ea typeface="Cambria Math" pitchFamily="34" charset="-122"/>
                            <a:cs typeface="Cambria Math" pitchFamily="34" charset="-120"/>
                          </a:rPr>
                          <m:t>𝑏</m:t>
                        </m:r>
                      </m:e>
                      <m:lim>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m:t>
                            </m:r>
                          </m:e>
                        </m:acc>
                      </m:lim>
                    </m:limUp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num>
                      <m:den>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8</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69</m:t>
                        </m:r>
                      </m:num>
                      <m:den>
                        <m:r>
                          <a:rPr lang="en-US" altLang="zh-CN" sz="1800" b="0" i="0">
                            <a:solidFill>
                              <a:srgbClr val="6565FF"/>
                            </a:solidFill>
                            <a:latin typeface="Cambria Math" pitchFamily="34" charset="0"/>
                            <a:ea typeface="Cambria Math" pitchFamily="34" charset="-122"/>
                            <a:cs typeface="Cambria Math" pitchFamily="34" charset="-120"/>
                          </a:rPr>
                          <m:t>20</m:t>
                        </m:r>
                      </m:den>
                    </m:f>
                    <m:r>
                      <a:rPr lang="en-US" altLang="zh-CN" sz="1800" b="0" i="0">
                        <a:solidFill>
                          <a:srgbClr val="6565FF"/>
                        </a:solidFill>
                        <a:latin typeface="Cambria Math" pitchFamily="34" charset="0"/>
                        <a:ea typeface="Cambria Math" pitchFamily="34" charset="-122"/>
                        <a:cs typeface="Cambria Math" pitchFamily="34" charset="-120"/>
                      </a:rPr>
                      <m:t>=3.45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𝑎</m:t>
                        </m:r>
                      </m:e>
                    </m:acc>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=18−3.45×5=0.75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以所求经验回归方程为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=3.45</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+0.75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5_AN.21_1#2fa1e1878?vcp=1&amp;vop=1&amp;pid=b1d5212f4&amp;color=36,64,97&amp;vtp=1&amp;bbb=1"/>
              <p:cNvSpPr>
                <a:spLocks noRot="1" noChangeAspect="1" noMove="1" noResize="1" noEditPoints="1" noAdjustHandles="1" noChangeArrowheads="1" noChangeShapeType="1" noTextEdit="1"/>
              </p:cNvSpPr>
              <p:nvPr/>
            </p:nvSpPr>
            <p:spPr>
              <a:xfrm>
                <a:off x="539496" y="1632413"/>
                <a:ext cx="11109960" cy="3808540"/>
              </a:xfrm>
              <a:prstGeom prst="rect">
                <a:avLst/>
              </a:prstGeom>
              <a:blipFill>
                <a:blip r:embed="rId4"/>
                <a:stretch>
                  <a:fillRect l="-1317" b="-352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2_1#b8d501f1a?vcp=1&amp;vop=1&amp;pid=09f63a8e8&amp;color=36,64,97&amp;vtp=1&amp;bt=1&amp;bbb=1&amp;hb=1"/>
              <p:cNvSpPr/>
              <p:nvPr/>
            </p:nvSpPr>
            <p:spPr>
              <a:xfrm>
                <a:off x="539496" y="2940354"/>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（2）（ⅰ）</a:t>
                </a:r>
                <a:r>
                  <a:rPr lang="en-US" altLang="zh-CN" sz="1800" b="0" i="0" dirty="0">
                    <a:solidFill>
                      <a:srgbClr val="244061"/>
                    </a:solidFill>
                    <a:latin typeface="Times New Roman" pitchFamily="34" charset="0"/>
                    <a:ea typeface="微软雅黑" pitchFamily="34" charset="-122"/>
                    <a:cs typeface="Times New Roman" pitchFamily="34" charset="-120"/>
                  </a:rPr>
                  <a:t>若该省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城市准备发放一轮额度为10百万元的消费券，利用（1）中求得的经验回归方程</a:t>
                </a:r>
                <a:r>
                  <a:rPr lang="en-US" altLang="zh-CN" sz="1800" b="0" i="0">
                    <a:solidFill>
                      <a:srgbClr val="244061"/>
                    </a:solidFill>
                    <a:latin typeface="Times New Roman" pitchFamily="34" charset="0"/>
                    <a:ea typeface="微软雅黑" pitchFamily="34" charset="-122"/>
                    <a:cs typeface="Times New Roman" pitchFamily="34" charset="-120"/>
                  </a:rPr>
                  <a:t>，预计可以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带动多少消费</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22_1#b8d501f1a?vcp=1&amp;vop=1&amp;pid=09f63a8e8&amp;color=36,64,97&amp;vtp=1&amp;bt=1&amp;bbb=1&amp;hb=1"/>
              <p:cNvSpPr>
                <a:spLocks noRot="1" noChangeAspect="1" noMove="1" noResize="1" noEditPoints="1" noAdjustHandles="1" noChangeArrowheads="1" noChangeShapeType="1" noTextEdit="1"/>
              </p:cNvSpPr>
              <p:nvPr/>
            </p:nvSpPr>
            <p:spPr>
              <a:xfrm>
                <a:off x="539496" y="2940354"/>
                <a:ext cx="11109960" cy="773240"/>
              </a:xfrm>
              <a:prstGeom prst="rect">
                <a:avLst/>
              </a:prstGeom>
              <a:blipFill>
                <a:blip r:embed="rId3"/>
                <a:stretch>
                  <a:fillRect l="-1317" r="-55"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3_1#b8d501f1a?vcp=1&amp;vop=1&amp;pid=09f63a8e8&amp;color=36,64,97&amp;vtp=1&amp;bbb=1"/>
              <p:cNvSpPr/>
              <p:nvPr/>
            </p:nvSpPr>
            <p:spPr>
              <a:xfrm>
                <a:off x="539496" y="376045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=3.45×10+0.75=35.25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，所以预计可以带动的消费达35.25百万元.</a:t>
                </a:r>
                <a:endParaRPr lang="en-US" altLang="zh-CN" sz="1800" dirty="0"/>
              </a:p>
            </p:txBody>
          </p:sp>
        </mc:Choice>
        <mc:Fallback>
          <p:sp>
            <p:nvSpPr>
              <p:cNvPr id="3" name="QO_6_AN.23_1#b8d501f1a?vcp=1&amp;vop=1&amp;pid=09f63a8e8&amp;color=36,64,97&amp;vtp=1&amp;bbb=1"/>
              <p:cNvSpPr>
                <a:spLocks noRot="1" noChangeAspect="1" noMove="1" noResize="1" noEditPoints="1" noAdjustHandles="1" noChangeArrowheads="1" noChangeShapeType="1" noTextEdit="1"/>
              </p:cNvSpPr>
              <p:nvPr/>
            </p:nvSpPr>
            <p:spPr>
              <a:xfrm>
                <a:off x="539496" y="3760456"/>
                <a:ext cx="11109960" cy="363665"/>
              </a:xfrm>
              <a:prstGeom prst="rect">
                <a:avLst/>
              </a:prstGeom>
              <a:blipFill>
                <a:blip r:embed="rId4"/>
                <a:stretch>
                  <a:fillRect l="-1317" b="-3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4_1#9587a990a?vcp=1&amp;vop=1&amp;pid=09f63a8e8&amp;color=36,64,97&amp;vtp=1&amp;bt=1&amp;bbb=1&amp;hb=1"/>
              <p:cNvSpPr/>
              <p:nvPr/>
            </p:nvSpPr>
            <p:spPr>
              <a:xfrm>
                <a:off x="539496" y="1209344"/>
                <a:ext cx="11109960" cy="2563559"/>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当实际值与估计值的差的绝对值与估计值的比值不超过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时</a:t>
                </a:r>
                <a:r>
                  <a:rPr lang="en-US" altLang="zh-CN" sz="1800" b="0" i="0">
                    <a:solidFill>
                      <a:srgbClr val="244061"/>
                    </a:solidFill>
                    <a:latin typeface="Times New Roman" pitchFamily="34" charset="0"/>
                    <a:ea typeface="微软雅黑" pitchFamily="34" charset="-122"/>
                    <a:cs typeface="Times New Roman" pitchFamily="34" charset="-120"/>
                  </a:rPr>
                  <a:t>，认为发放的该轮消费券助力消费复苏是理</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想的</a:t>
                </a:r>
                <a:r>
                  <a:rPr lang="en-US" altLang="zh-CN" sz="1800" b="0" i="0" dirty="0">
                    <a:solidFill>
                      <a:srgbClr val="244061"/>
                    </a:solidFill>
                    <a:latin typeface="Times New Roman" pitchFamily="34" charset="0"/>
                    <a:ea typeface="微软雅黑" pitchFamily="34" charset="-122"/>
                    <a:cs typeface="Times New Roman" pitchFamily="34" charset="-120"/>
                  </a:rPr>
                  <a:t>.若该省</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城市2月份发放额度为10百万元的消费券后，经过一个月的统计，发现实际带动的消费为30</a:t>
                </a:r>
                <a:r>
                  <a:rPr lang="en-US" altLang="zh-CN" sz="1800" b="0" i="0">
                    <a:solidFill>
                      <a:srgbClr val="244061"/>
                    </a:solidFill>
                    <a:latin typeface="Times New Roman" pitchFamily="34" charset="0"/>
                    <a:ea typeface="微软雅黑" pitchFamily="34" charset="-122"/>
                    <a:cs typeface="Times New Roman" pitchFamily="34" charset="-120"/>
                  </a:rPr>
                  <a:t>百万元，</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请问发放的该轮消费券助力消费复苏是否理想</a:t>
                </a:r>
                <a:r>
                  <a:rPr lang="en-US" altLang="zh-CN" sz="1800" b="0" i="0" dirty="0">
                    <a:solidFill>
                      <a:srgbClr val="244061"/>
                    </a:solidFill>
                    <a:latin typeface="Times New Roman" pitchFamily="34" charset="0"/>
                    <a:ea typeface="微软雅黑" pitchFamily="34" charset="-122"/>
                    <a:cs typeface="Times New Roman" pitchFamily="34" charset="-120"/>
                  </a:rPr>
                  <a:t>？若不理想，请分析可能存在的原因.</a:t>
                </a:r>
                <a:endParaRPr lang="en-US" altLang="zh-CN" sz="1800" dirty="0"/>
              </a:p>
              <a:p>
                <a:pPr latinLnBrk="1">
                  <a:lnSpc>
                    <a:spcPts val="7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参考公式</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Upp>
                      <m:limUppPr>
                        <m:ctrlPr>
                          <a:rPr lang="en-US" altLang="zh-CN" sz="1800" b="0">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𝑏</m:t>
                        </m:r>
                      </m:e>
                      <m:lim>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m:t>
                            </m:r>
                          </m:e>
                        </m:acc>
                      </m:lim>
                    </m:limUp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𝑎</m:t>
                        </m:r>
                      </m:e>
                    </m:acc>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参考数据</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ad>
                      <m:radPr>
                        <m:degHide m:val="on"/>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b="0" i="0">
                            <a:solidFill>
                              <a:srgbClr val="244061"/>
                            </a:solidFill>
                            <a:latin typeface="Cambria Math" pitchFamily="34" charset="0"/>
                            <a:ea typeface="Cambria Math" pitchFamily="34" charset="-122"/>
                            <a:cs typeface="Cambria Math" pitchFamily="34" charset="-120"/>
                          </a:rPr>
                          <m:t>35</m:t>
                        </m:r>
                      </m:e>
                    </m:rad>
                    <m:r>
                      <a:rPr lang="en-US" altLang="zh-CN" b="0" i="0">
                        <a:solidFill>
                          <a:srgbClr val="244061"/>
                        </a:solidFill>
                        <a:latin typeface="Cambria Math" pitchFamily="34" charset="0"/>
                        <a:ea typeface="Cambria Math" pitchFamily="34" charset="-122"/>
                        <a:cs typeface="Cambria Math" pitchFamily="34" charset="-120"/>
                      </a:rPr>
                      <m:t>≈5.9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24_1#9587a990a?vcp=1&amp;vop=1&amp;pid=09f63a8e8&amp;color=36,64,97&amp;vtp=1&amp;bt=1&amp;bbb=1&amp;hb=1"/>
              <p:cNvSpPr>
                <a:spLocks noRot="1" noChangeAspect="1" noMove="1" noResize="1" noEditPoints="1" noAdjustHandles="1" noChangeArrowheads="1" noChangeShapeType="1" noTextEdit="1"/>
              </p:cNvSpPr>
              <p:nvPr/>
            </p:nvSpPr>
            <p:spPr>
              <a:xfrm>
                <a:off x="539496" y="1209344"/>
                <a:ext cx="11109960" cy="2563559"/>
              </a:xfrm>
              <a:prstGeom prst="rect">
                <a:avLst/>
              </a:prstGeom>
              <a:blipFill>
                <a:blip r:embed="rId3"/>
                <a:stretch>
                  <a:fillRect l="-1317" r="-3074" b="-546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25_1#9587a990a?vcp=1&amp;vop=1&amp;pid=09f63a8e8&amp;color=36,64,97&amp;vtp=1&amp;bbb=1&amp;hb=1"/>
              <p:cNvSpPr/>
              <p:nvPr/>
            </p:nvSpPr>
            <p:spPr>
              <a:xfrm>
                <a:off x="539496" y="3758488"/>
                <a:ext cx="11109960" cy="2055940"/>
              </a:xfrm>
              <a:prstGeom prst="rect">
                <a:avLst/>
              </a:prstGeom>
              <a:noFill/>
              <a:ln/>
            </p:spPr>
            <p:txBody>
              <a:bodyPr wrap="none" lIns="0" tIns="0" rIns="0" bIns="0" rtlCol="0" anchor="t"/>
              <a:lstStyle/>
              <a:p>
                <a:pPr algn="l" latinLnBrk="1">
                  <a:lnSpc>
                    <a:spcPts val="35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|30−35.25|</m:t>
                        </m:r>
                      </m:num>
                      <m:den>
                        <m:r>
                          <a:rPr lang="en-US" altLang="zh-CN" sz="1800" b="0" i="0">
                            <a:solidFill>
                              <a:srgbClr val="6565FF"/>
                            </a:solidFill>
                            <a:latin typeface="Cambria Math" pitchFamily="34" charset="0"/>
                            <a:ea typeface="Cambria Math" pitchFamily="34" charset="-122"/>
                            <a:cs typeface="Cambria Math" pitchFamily="34" charset="-120"/>
                          </a:rPr>
                          <m:t>35.25</m:t>
                        </m:r>
                      </m:den>
                    </m:f>
                    <m:r>
                      <a:rPr lang="en-US" altLang="zh-CN" sz="1800" b="0" i="0">
                        <a:solidFill>
                          <a:srgbClr val="6565FF"/>
                        </a:solidFill>
                        <a:latin typeface="Cambria Math" pitchFamily="34" charset="0"/>
                        <a:ea typeface="Cambria Math" pitchFamily="34" charset="-122"/>
                        <a:cs typeface="Cambria Math" pitchFamily="34" charset="-120"/>
                      </a:rPr>
                      <m:t>&gt;10%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，所以发放的该轮消费券助力消费复苏是不理想的.</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发</a:t>
                </a:r>
                <a:r>
                  <a:rPr lang="en-US" altLang="zh-CN" sz="1800" b="0" i="0">
                    <a:solidFill>
                      <a:srgbClr val="6565FF"/>
                    </a:solidFill>
                    <a:latin typeface="Times New Roman" pitchFamily="34" charset="0"/>
                    <a:ea typeface="微软雅黑" pitchFamily="34" charset="-122"/>
                    <a:cs typeface="Times New Roman" pitchFamily="34" charset="-120"/>
                  </a:rPr>
                  <a:t>放消费券只是影响消费的其中一个因素</a:t>
                </a:r>
                <a:r>
                  <a:rPr lang="en-US" altLang="zh-CN" sz="1800" b="0" i="0" dirty="0">
                    <a:solidFill>
                      <a:srgbClr val="6565FF"/>
                    </a:solidFill>
                    <a:latin typeface="Times New Roman" pitchFamily="34" charset="0"/>
                    <a:ea typeface="微软雅黑" pitchFamily="34" charset="-122"/>
                    <a:cs typeface="Times New Roman" pitchFamily="34" charset="-120"/>
                  </a:rPr>
                  <a:t>，还有其他重要因素，</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比</a:t>
                </a:r>
                <a:r>
                  <a:rPr lang="en-US" altLang="zh-CN" sz="1800" b="0" i="0">
                    <a:solidFill>
                      <a:srgbClr val="6565FF"/>
                    </a:solidFill>
                    <a:latin typeface="Times New Roman" pitchFamily="34" charset="0"/>
                    <a:ea typeface="微软雅黑" pitchFamily="34" charset="-122"/>
                    <a:cs typeface="Times New Roman" pitchFamily="34" charset="-120"/>
                  </a:rPr>
                  <a:t>如</a:t>
                </a:r>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城市经济发展水平不高，居民的收入水平直接影响了居民的消费水平；</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城市人口数量有限、商品价格水平、消费者偏好</a:t>
                </a:r>
                <a:r>
                  <a:rPr lang="en-US" altLang="zh-CN" sz="1800" b="0" i="0">
                    <a:solidFill>
                      <a:srgbClr val="6565FF"/>
                    </a:solidFill>
                    <a:latin typeface="Times New Roman" pitchFamily="34" charset="0"/>
                    <a:ea typeface="微软雅黑" pitchFamily="34" charset="-122"/>
                    <a:cs typeface="Times New Roman" pitchFamily="34" charset="-120"/>
                  </a:rPr>
                  <a:t>、消费者年龄构成等因素一定程度上影响了消费总量</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a:t>
                </a:r>
                <a:r>
                  <a:rPr lang="en-US" altLang="zh-CN" b="0" i="0" dirty="0">
                    <a:solidFill>
                      <a:srgbClr val="6565FF"/>
                    </a:solidFill>
                    <a:latin typeface="Times New Roman" pitchFamily="34" charset="0"/>
                    <a:ea typeface="微软雅黑" pitchFamily="34" charset="-122"/>
                    <a:cs typeface="Times New Roman" pitchFamily="34" charset="-120"/>
                  </a:rPr>
                  <a:t>只要写出一个合理原因即可）.</a:t>
                </a:r>
                <a:endParaRPr lang="en-US" altLang="zh-CN" dirty="0"/>
              </a:p>
            </p:txBody>
          </p:sp>
        </mc:Choice>
        <mc:Fallback>
          <p:sp>
            <p:nvSpPr>
              <p:cNvPr id="3" name="QO_6_AN.25_1#9587a990a?vcp=1&amp;vop=1&amp;pid=09f63a8e8&amp;color=36,64,97&amp;vtp=1&amp;bbb=1&amp;hb=1"/>
              <p:cNvSpPr>
                <a:spLocks noRot="1" noChangeAspect="1" noMove="1" noResize="1" noEditPoints="1" noAdjustHandles="1" noChangeArrowheads="1" noChangeShapeType="1" noTextEdit="1"/>
              </p:cNvSpPr>
              <p:nvPr/>
            </p:nvSpPr>
            <p:spPr>
              <a:xfrm>
                <a:off x="539496" y="3758488"/>
                <a:ext cx="11109960" cy="2055940"/>
              </a:xfrm>
              <a:prstGeom prst="rect">
                <a:avLst/>
              </a:prstGeom>
              <a:blipFill>
                <a:blip r:embed="rId4"/>
                <a:stretch>
                  <a:fillRect l="-1317" b="-68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dabc822d9.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dabc822d9.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第八章</a:t>
            </a:r>
            <a:endParaRPr lang="en-US" altLang="zh-CN" sz="5400" dirty="0"/>
          </a:p>
        </p:txBody>
      </p:sp>
      <p:sp>
        <p:nvSpPr>
          <p:cNvPr id="4" name="C_1_BD#dabc822d9.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成对数据的统计分析</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4a0e8ef25.fixed?vcp=1&amp;pid=dabc822d9&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4a0e8ef25.fixed?vcp=1&amp;pid=dabc822d9&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5200"/>
              </a:lnSpc>
            </a:pPr>
            <a:r>
              <a:rPr lang="en-US" altLang="zh-CN" sz="4200" b="1" i="0" dirty="0">
                <a:solidFill>
                  <a:srgbClr val="3D589F"/>
                </a:solidFill>
                <a:latin typeface="微软雅黑" pitchFamily="34" charset="0"/>
                <a:ea typeface="微软雅黑" pitchFamily="34" charset="-122"/>
                <a:cs typeface="微软雅黑" pitchFamily="34" charset="-120"/>
              </a:rPr>
              <a:t>专题3</a:t>
            </a:r>
            <a:endParaRPr lang="en-US" altLang="zh-CN" sz="4200" dirty="0"/>
          </a:p>
        </p:txBody>
      </p:sp>
      <p:sp>
        <p:nvSpPr>
          <p:cNvPr id="4" name="C_2_BD#4a0e8ef25.fixed?vcp=1&amp;pid=dabc822d9&amp;color=61,88,159&amp;vtp=1&amp;bbb=1&amp;hb=1"/>
          <p:cNvSpPr/>
          <p:nvPr/>
        </p:nvSpPr>
        <p:spPr>
          <a:xfrm>
            <a:off x="4315968" y="2587752"/>
            <a:ext cx="7671816" cy="1818069"/>
          </a:xfrm>
          <a:prstGeom prst="rect">
            <a:avLst/>
          </a:prstGeom>
          <a:noFill/>
          <a:ln/>
        </p:spPr>
        <p:txBody>
          <a:bodyPr wrap="none" lIns="0" tIns="0" rIns="0" bIns="0" rtlCol="0" anchor="t"/>
          <a:lstStyle/>
          <a:p>
            <a:pPr algn="l" latinLnBrk="1">
              <a:lnSpc>
                <a:spcPts val="7600"/>
              </a:lnSpc>
            </a:pPr>
            <a:r>
              <a:rPr lang="en-US" altLang="zh-CN" sz="4200" b="0" i="0">
                <a:solidFill>
                  <a:srgbClr val="3D589F"/>
                </a:solidFill>
                <a:latin typeface="微软雅黑" pitchFamily="34" charset="0"/>
                <a:ea typeface="微软雅黑" pitchFamily="34" charset="-122"/>
                <a:cs typeface="微软雅黑" pitchFamily="34" charset="-120"/>
              </a:rPr>
              <a:t>概率与统计中的开放性与创新性</a:t>
            </a:r>
          </a:p>
          <a:p>
            <a:pPr latinLnBrk="1">
              <a:lnSpc>
                <a:spcPts val="7400"/>
              </a:lnSpc>
            </a:pPr>
            <a:r>
              <a:rPr lang="en-US" altLang="zh-CN" sz="4200" b="0" i="0">
                <a:solidFill>
                  <a:srgbClr val="3D589F"/>
                </a:solidFill>
                <a:latin typeface="微软雅黑" pitchFamily="34" charset="0"/>
                <a:ea typeface="微软雅黑" pitchFamily="34" charset="-122"/>
                <a:cs typeface="微软雅黑" pitchFamily="34" charset="-120"/>
              </a:rPr>
              <a:t>问题</a:t>
            </a:r>
            <a:endParaRPr lang="en-US" altLang="zh-CN" sz="42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3_BD#46601770e?vcp=1&amp;pid=4a0e8ef25&amp;color=36,64,97&amp;vtp=1&amp;bt=1&amp;bbb=1&amp;hb=1"/>
          <p:cNvSpPr/>
          <p:nvPr/>
        </p:nvSpPr>
        <p:spPr>
          <a:xfrm>
            <a:off x="539496" y="2941782"/>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概率与统计是一门应用学科，需要考生具有从现实情境中剥离次要信息，抓住主要信息、</a:t>
            </a:r>
            <a:r>
              <a:rPr lang="en-US" altLang="zh-CN" sz="1800" b="0" i="0">
                <a:solidFill>
                  <a:srgbClr val="244061"/>
                </a:solidFill>
                <a:latin typeface="Times New Roman" pitchFamily="34" charset="0"/>
                <a:ea typeface="微软雅黑" pitchFamily="34" charset="-122"/>
                <a:cs typeface="Times New Roman" pitchFamily="34" charset="-120"/>
              </a:rPr>
              <a:t>理清数量关系、</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建立模型</a:t>
            </a:r>
            <a:r>
              <a:rPr lang="en-US" altLang="zh-CN" sz="1800" b="0" i="0" dirty="0">
                <a:solidFill>
                  <a:srgbClr val="244061"/>
                </a:solidFill>
                <a:latin typeface="Times New Roman" pitchFamily="34" charset="0"/>
                <a:ea typeface="微软雅黑" pitchFamily="34" charset="-122"/>
                <a:cs typeface="Times New Roman" pitchFamily="34" charset="-120"/>
              </a:rPr>
              <a:t>，最终解决问题的能力.此外，近些年随着科技与社会的发展，提升了对大数据、</a:t>
            </a:r>
            <a:r>
              <a:rPr lang="en-US" altLang="zh-CN" sz="1800" b="0" i="0">
                <a:solidFill>
                  <a:srgbClr val="244061"/>
                </a:solidFill>
                <a:latin typeface="Times New Roman" pitchFamily="34" charset="0"/>
                <a:ea typeface="微软雅黑" pitchFamily="34" charset="-122"/>
                <a:cs typeface="Times New Roman" pitchFamily="34" charset="-120"/>
              </a:rPr>
              <a:t>信息化人才的需要，</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试题的命制也更加注重创新性与开放性</a:t>
            </a:r>
            <a:r>
              <a:rPr lang="en-US" altLang="zh-CN" b="0" i="0" dirty="0">
                <a:solidFill>
                  <a:srgbClr val="244061"/>
                </a:solidFill>
                <a:latin typeface="Times New Roman" pitchFamily="34" charset="0"/>
                <a:ea typeface="微软雅黑" pitchFamily="34" charset="-122"/>
                <a:cs typeface="Times New Roman" pitchFamily="34" charset="-120"/>
              </a:rPr>
              <a:t>，这些都提高了概率与统计的重要性.</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3_BD#89174a175?vcp=1&amp;pid=4a0e8ef25&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一、题目的创新性</a:t>
            </a:r>
            <a:endParaRPr lang="en-US" altLang="zh-CN" sz="2000" dirty="0"/>
          </a:p>
        </p:txBody>
      </p:sp>
      <p:sp>
        <p:nvSpPr>
          <p:cNvPr id="3" name="P_4_BD#3988c55d4?vcp=1&amp;pid=89174a175&amp;color=36,64,97&amp;vtp=1&amp;bbb=1&amp;hb=1"/>
          <p:cNvSpPr/>
          <p:nvPr/>
        </p:nvSpPr>
        <p:spPr>
          <a:xfrm>
            <a:off x="539496" y="127294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在概率与统计中，题目的创新性一般体现在两个方面：（1）以最新的科技、社会、</a:t>
            </a:r>
            <a:r>
              <a:rPr lang="en-US" altLang="zh-CN" sz="1800" b="0" i="0">
                <a:solidFill>
                  <a:srgbClr val="244061"/>
                </a:solidFill>
                <a:latin typeface="Times New Roman" pitchFamily="34" charset="0"/>
                <a:ea typeface="微软雅黑" pitchFamily="34" charset="-122"/>
                <a:cs typeface="Times New Roman" pitchFamily="34" charset="-120"/>
              </a:rPr>
              <a:t>经济等作为命题背景，</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高考试题命题背景多取自现实</a:t>
            </a:r>
            <a:r>
              <a:rPr lang="en-US" altLang="zh-CN" b="0" i="0" dirty="0">
                <a:solidFill>
                  <a:srgbClr val="244061"/>
                </a:solidFill>
                <a:latin typeface="Times New Roman" pitchFamily="34" charset="0"/>
                <a:ea typeface="微软雅黑" pitchFamily="34" charset="-122"/>
                <a:cs typeface="Times New Roman" pitchFamily="34" charset="-120"/>
              </a:rPr>
              <a:t>，题型新颖、综合性较强；（2）与新定义、新公式等相关的概率与统计问题.</a:t>
            </a:r>
            <a:endParaRPr lang="en-US" altLang="zh-CN" dirty="0"/>
          </a:p>
        </p:txBody>
      </p:sp>
      <mc:AlternateContent xmlns:mc="http://schemas.openxmlformats.org/markup-compatibility/2006">
        <mc:Choice xmlns:a14="http://schemas.microsoft.com/office/drawing/2010/main" Requires="a14">
          <p:sp>
            <p:nvSpPr>
              <p:cNvPr id="4" name="QO_4_BD.1_1#d5c8f23a6?vcp=1&amp;vop=1&amp;pid=89174a175&amp;color=36,64,97&amp;vtp=1&amp;bbb=1&amp;hb=1"/>
              <p:cNvSpPr/>
              <p:nvPr/>
            </p:nvSpPr>
            <p:spPr>
              <a:xfrm>
                <a:off x="539496" y="2050756"/>
                <a:ext cx="11109960" cy="1370140"/>
              </a:xfrm>
              <a:prstGeom prst="rect">
                <a:avLst/>
              </a:prstGeom>
              <a:noFill/>
              <a:ln/>
            </p:spPr>
            <p:txBody>
              <a:bodyPr wrap="none" lIns="0" tIns="0" rIns="0" bIns="0" rtlCol="0" anchor="t"/>
              <a:lstStyle/>
              <a:p>
                <a:pPr algn="l" latinLnBrk="1">
                  <a:lnSpc>
                    <a:spcPts val="38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[江西部分学校2025高二期末]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对于随机事件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，定义：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𝑆</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表示在事件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发生的条件下事件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latinLnBrk="1">
                  <a:lnSpc>
                    <a:spcPts val="4200"/>
                  </a:lnSpc>
                </a:pPr>
                <a:r>
                  <a:rPr lang="en-US" altLang="zh-CN" sz="1800" b="0" i="0">
                    <a:solidFill>
                      <a:srgbClr val="244061"/>
                    </a:solidFill>
                    <a:latin typeface="Times New Roman" pitchFamily="34" charset="0"/>
                    <a:ea typeface="微软雅黑" pitchFamily="34" charset="-122"/>
                    <a:cs typeface="Times New Roman" pitchFamily="34" charset="-120"/>
                  </a:rPr>
                  <a:t>的发生强度</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𝑍</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表示在事件</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𝐴</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发生的条件下事件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的发生强度</a:t>
                </a:r>
                <a:r>
                  <a:rPr lang="en-US" altLang="zh-CN" sz="1800" b="0" i="0">
                    <a:solidFill>
                      <a:srgbClr val="244061"/>
                    </a:solidFill>
                    <a:latin typeface="Times New Roman" pitchFamily="34" charset="0"/>
                    <a:ea typeface="微软雅黑" pitchFamily="34" charset="-122"/>
                    <a:cs typeface="Times New Roman" pitchFamily="34" charset="-120"/>
                  </a:rPr>
                  <a:t>．某著名生物科研所为研究在职工作者患有</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肥胖症与经常喝某种饮料的关系</a:t>
                </a:r>
                <a:r>
                  <a:rPr lang="en-US" altLang="zh-CN" b="0" i="0" dirty="0">
                    <a:solidFill>
                      <a:srgbClr val="244061"/>
                    </a:solidFill>
                    <a:latin typeface="Times New Roman" pitchFamily="34" charset="0"/>
                    <a:ea typeface="微软雅黑" pitchFamily="34" charset="-122"/>
                    <a:cs typeface="Times New Roman" pitchFamily="34" charset="-120"/>
                  </a:rPr>
                  <a:t>，随机调查了某地区100位在职工作者，统计数据如表所示．</a:t>
                </a:r>
                <a:endParaRPr lang="en-US" altLang="zh-CN" dirty="0"/>
              </a:p>
            </p:txBody>
          </p:sp>
        </mc:Choice>
        <mc:Fallback>
          <p:sp>
            <p:nvSpPr>
              <p:cNvPr id="4" name="QO_4_BD.1_1#d5c8f23a6?vcp=1&amp;vop=1&amp;pid=89174a175&amp;color=36,64,97&amp;vtp=1&amp;bbb=1&amp;hb=1"/>
              <p:cNvSpPr>
                <a:spLocks noRot="1" noChangeAspect="1" noMove="1" noResize="1" noEditPoints="1" noAdjustHandles="1" noChangeArrowheads="1" noChangeShapeType="1" noTextEdit="1"/>
              </p:cNvSpPr>
              <p:nvPr/>
            </p:nvSpPr>
            <p:spPr>
              <a:xfrm>
                <a:off x="539496" y="2050756"/>
                <a:ext cx="11109960" cy="1370140"/>
              </a:xfrm>
              <a:prstGeom prst="rect">
                <a:avLst/>
              </a:prstGeom>
              <a:blipFill>
                <a:blip r:embed="rId3"/>
                <a:stretch>
                  <a:fillRect l="-1317" r="-1482" b="-10222"/>
                </a:stretch>
              </a:blipFill>
              <a:ln/>
            </p:spPr>
            <p:txBody>
              <a:bodyPr/>
              <a:lstStyle/>
              <a:p>
                <a:r>
                  <a:rPr lang="zh-CN" altLang="en-US">
                    <a:noFill/>
                  </a:rPr>
                  <a:t> </a:t>
                </a:r>
              </a:p>
            </p:txBody>
          </p:sp>
        </mc:Fallback>
      </mc:AlternateContent>
      <p:graphicFrame>
        <p:nvGraphicFramePr>
          <p:cNvPr id="6" name="QO_4_BD.1_2#d5c8f23a6?colgroup=12,25,8&amp;vcp=1&amp;vop=1&amp;pid=89174a175&amp;color=36,64,97&amp;vtp=1&amp;bbb=1"/>
          <p:cNvGraphicFramePr>
            <a:graphicFrameLocks noGrp="1"/>
          </p:cNvGraphicFramePr>
          <p:nvPr>
            <p:extLst>
              <p:ext uri="{D42A27DB-BD31-4B8C-83A1-F6EECF244321}">
                <p14:modId xmlns:p14="http://schemas.microsoft.com/office/powerpoint/2010/main" val="1507160146"/>
              </p:ext>
            </p:extLst>
          </p:nvPr>
        </p:nvGraphicFramePr>
        <p:xfrm>
          <a:off x="539496" y="3547959"/>
          <a:ext cx="11073384" cy="1940245"/>
        </p:xfrm>
        <a:graphic>
          <a:graphicData uri="http://schemas.openxmlformats.org/drawingml/2006/table">
            <a:tbl>
              <a:tblPr/>
              <a:tblGrid>
                <a:gridCol w="3099816">
                  <a:extLst>
                    <a:ext uri="{9D8B030D-6E8A-4147-A177-3AD203B41FA5}">
                      <a16:colId xmlns:a16="http://schemas.microsoft.com/office/drawing/2014/main" val="20000"/>
                    </a:ext>
                  </a:extLst>
                </a:gridCol>
                <a:gridCol w="2990088">
                  <a:extLst>
                    <a:ext uri="{9D8B030D-6E8A-4147-A177-3AD203B41FA5}">
                      <a16:colId xmlns:a16="http://schemas.microsoft.com/office/drawing/2014/main" val="20001"/>
                    </a:ext>
                  </a:extLst>
                </a:gridCol>
                <a:gridCol w="2990088">
                  <a:extLst>
                    <a:ext uri="{9D8B030D-6E8A-4147-A177-3AD203B41FA5}">
                      <a16:colId xmlns:a16="http://schemas.microsoft.com/office/drawing/2014/main" val="20002"/>
                    </a:ext>
                  </a:extLst>
                </a:gridCol>
                <a:gridCol w="1993392">
                  <a:extLst>
                    <a:ext uri="{9D8B030D-6E8A-4147-A177-3AD203B41FA5}">
                      <a16:colId xmlns:a16="http://schemas.microsoft.com/office/drawing/2014/main" val="20003"/>
                    </a:ext>
                  </a:extLst>
                </a:gridCol>
              </a:tblGrid>
              <a:tr h="385382">
                <a:tc row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喝该种饮料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肥胖症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5382">
                <a:tc vMerge="1">
                  <a:txBody>
                    <a:bodyPr/>
                    <a:lstStyle/>
                    <a:p>
                      <a:endParaRPr lang="zh-CN"/>
                    </a:p>
                  </a:txBody>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患有肥胖症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不患有肥胖症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经常喝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不经常喝</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_1#3e0be6363?vcp=1&amp;vop=1&amp;pid=d5c8f23a6&amp;color=36,64,97&amp;vtp=1&amp;bt=1&amp;bbb=1"/>
              <p:cNvSpPr/>
              <p:nvPr/>
            </p:nvSpPr>
            <p:spPr>
              <a:xfrm>
                <a:off x="539496" y="1851932"/>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判断是否有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的把握认为该地区在职工作者患有肥胖症与经常喝该种饮料之间有关联；</a:t>
                </a:r>
                <a:endParaRPr lang="en-US" altLang="zh-CN" sz="1800" dirty="0"/>
              </a:p>
            </p:txBody>
          </p:sp>
        </mc:Choice>
        <mc:Fallback>
          <p:sp>
            <p:nvSpPr>
              <p:cNvPr id="2" name="QO_5_BD.2_1#3e0be6363?vcp=1&amp;vop=1&amp;pid=d5c8f23a6&amp;color=36,64,97&amp;vtp=1&amp;bt=1&amp;bbb=1"/>
              <p:cNvSpPr>
                <a:spLocks noRot="1" noChangeAspect="1" noMove="1" noResize="1" noEditPoints="1" noAdjustHandles="1" noChangeArrowheads="1" noChangeShapeType="1" noTextEdit="1"/>
              </p:cNvSpPr>
              <p:nvPr/>
            </p:nvSpPr>
            <p:spPr>
              <a:xfrm>
                <a:off x="539496" y="1851932"/>
                <a:ext cx="11109960" cy="363665"/>
              </a:xfrm>
              <a:prstGeom prst="rect">
                <a:avLst/>
              </a:prstGeom>
              <a:blipFill>
                <a:blip r:embed="rId3"/>
                <a:stretch>
                  <a:fillRect l="-1317"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3_1#3e0be6363?vcp=1&amp;vop=1&amp;pid=d5c8f23a6&amp;color=36,64,97&amp;vtp=1&amp;bbb=1"/>
              <p:cNvSpPr/>
              <p:nvPr/>
            </p:nvSpPr>
            <p:spPr>
              <a:xfrm>
                <a:off x="539496" y="2225566"/>
                <a:ext cx="11109960" cy="836930"/>
              </a:xfrm>
              <a:prstGeom prst="rect">
                <a:avLst/>
              </a:prstGeom>
              <a:noFill/>
              <a:ln/>
            </p:spPr>
            <p:txBody>
              <a:bodyPr wrap="none" lIns="0" tIns="0" rIns="0" bIns="0" rtlCol="0" anchor="t"/>
              <a:lstStyle/>
              <a:p>
                <a:pPr algn="l" latinLnBrk="1">
                  <a:lnSpc>
                    <a:spcPts val="3800"/>
                  </a:lnSpc>
                </a:pPr>
                <a:r>
                  <a:rPr lang="en-US" altLang="zh-CN" sz="1800" b="0" i="0" dirty="0">
                    <a:solidFill>
                      <a:srgbClr val="6565FF"/>
                    </a:solidFill>
                    <a:latin typeface="Times New Roman" pitchFamily="34" charset="0"/>
                    <a:ea typeface="微软雅黑" pitchFamily="34" charset="-122"/>
                    <a:cs typeface="Times New Roman" pitchFamily="34" charset="-120"/>
                  </a:rPr>
                  <a:t>【解】根据列联表中数据可得</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100×(16×18−34×32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50×50×48×52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400</m:t>
                        </m:r>
                      </m:num>
                      <m:den>
                        <m:r>
                          <a:rPr lang="en-US" altLang="zh-CN" sz="1800" b="0" i="0">
                            <a:solidFill>
                              <a:srgbClr val="6565FF"/>
                            </a:solidFill>
                            <a:latin typeface="Cambria Math" pitchFamily="34" charset="0"/>
                            <a:ea typeface="Cambria Math" pitchFamily="34" charset="-122"/>
                            <a:cs typeface="Cambria Math" pitchFamily="34" charset="-120"/>
                          </a:rPr>
                          <m:t>39</m:t>
                        </m:r>
                      </m:den>
                    </m:f>
                    <m:r>
                      <a:rPr lang="en-US" altLang="zh-CN" sz="1800" b="0" i="0">
                        <a:solidFill>
                          <a:srgbClr val="6565FF"/>
                        </a:solidFill>
                        <a:latin typeface="Cambria Math" pitchFamily="34" charset="0"/>
                        <a:ea typeface="Cambria Math" pitchFamily="34" charset="-122"/>
                        <a:cs typeface="Cambria Math" pitchFamily="34" charset="-120"/>
                      </a:rPr>
                      <m:t>≈10.256&gt;7.879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的把握认为该地区在职工作者患有肥胖症与经常喝该种饮料有关联．</a:t>
                </a:r>
                <a:endParaRPr lang="en-US" altLang="zh-CN" sz="1800" dirty="0"/>
              </a:p>
            </p:txBody>
          </p:sp>
        </mc:Choice>
        <mc:Fallback>
          <p:sp>
            <p:nvSpPr>
              <p:cNvPr id="3" name="QO_5_AN.3_1#3e0be6363?vcp=1&amp;vop=1&amp;pid=d5c8f23a6&amp;color=36,64,97&amp;vtp=1&amp;bbb=1"/>
              <p:cNvSpPr>
                <a:spLocks noRot="1" noChangeAspect="1" noMove="1" noResize="1" noEditPoints="1" noAdjustHandles="1" noChangeArrowheads="1" noChangeShapeType="1" noTextEdit="1"/>
              </p:cNvSpPr>
              <p:nvPr/>
            </p:nvSpPr>
            <p:spPr>
              <a:xfrm>
                <a:off x="539496" y="2225566"/>
                <a:ext cx="11109960" cy="836930"/>
              </a:xfrm>
              <a:prstGeom prst="rect">
                <a:avLst/>
              </a:prstGeom>
              <a:blipFill>
                <a:blip r:embed="rId4"/>
                <a:stretch>
                  <a:fillRect l="-1317" b="-175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BD.4_1#794fa823f?vcp=1&amp;vop=1&amp;pid=d5c8f23a6&amp;color=36,64,97&amp;vtp=1&amp;bbb=1"/>
              <p:cNvSpPr/>
              <p:nvPr/>
            </p:nvSpPr>
            <p:spPr>
              <a:xfrm>
                <a:off x="539496" y="3074878"/>
                <a:ext cx="11109960" cy="533400"/>
              </a:xfrm>
              <a:prstGeom prst="rect">
                <a:avLst/>
              </a:prstGeom>
              <a:noFill/>
              <a:ln/>
            </p:spPr>
            <p:txBody>
              <a:bodyPr wrap="none" lIns="0" tIns="0" rIns="0" bIns="0" rtlCol="0" anchor="t"/>
              <a:lstStyle/>
              <a:p>
                <a:pPr algn="l" latinLnBrk="1">
                  <a:lnSpc>
                    <a:spcPts val="4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𝑆</m:t>
                        </m:r>
                      </m:num>
                      <m:den>
                        <m:r>
                          <a:rPr lang="en-US" altLang="zh-CN" sz="1800" b="0" i="0">
                            <a:solidFill>
                              <a:srgbClr val="244061"/>
                            </a:solidFill>
                            <a:latin typeface="Cambria Math" pitchFamily="34" charset="0"/>
                            <a:ea typeface="Cambria Math" pitchFamily="34" charset="-122"/>
                            <a:cs typeface="Cambria Math" pitchFamily="34" charset="-120"/>
                          </a:rPr>
                          <m:t>𝑍</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5_BD.4_1#794fa823f?vcp=1&amp;vop=1&amp;pid=d5c8f23a6&amp;color=36,64,97&amp;vtp=1&amp;bbb=1"/>
              <p:cNvSpPr>
                <a:spLocks noRot="1" noChangeAspect="1" noMove="1" noResize="1" noEditPoints="1" noAdjustHandles="1" noChangeArrowheads="1" noChangeShapeType="1" noTextEdit="1"/>
              </p:cNvSpPr>
              <p:nvPr/>
            </p:nvSpPr>
            <p:spPr>
              <a:xfrm>
                <a:off x="539496" y="3074878"/>
                <a:ext cx="11109960" cy="533400"/>
              </a:xfrm>
              <a:prstGeom prst="rect">
                <a:avLst/>
              </a:prstGeom>
              <a:blipFill>
                <a:blip r:embed="rId5"/>
                <a:stretch>
                  <a:fillRect l="-1317"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5_AN.5_1#794fa823f?vcp=1&amp;vop=1&amp;pid=d5c8f23a6&amp;color=36,64,97&amp;vtp=1&amp;bbb=1"/>
              <p:cNvSpPr/>
              <p:nvPr/>
            </p:nvSpPr>
            <p:spPr>
              <a:xfrm>
                <a:off x="539496" y="3608278"/>
                <a:ext cx="11109960" cy="1600200"/>
              </a:xfrm>
              <a:prstGeom prst="rect">
                <a:avLst/>
              </a:prstGeom>
              <a:noFill/>
              <a:ln/>
            </p:spPr>
            <p:txBody>
              <a:bodyPr wrap="none" lIns="0" tIns="0" rIns="0" bIns="0" rtlCol="0" anchor="t"/>
              <a:lstStyle/>
              <a:p>
                <a:pPr algn="l" latinLnBrk="1">
                  <a:lnSpc>
                    <a:spcPts val="4200"/>
                  </a:lnSpc>
                </a:pPr>
                <a:r>
                  <a:rPr lang="en-US" altLang="zh-CN" sz="1800" b="0"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左</a:t>
                </a:r>
                <a:r>
                  <a:rPr lang="en-US" altLang="zh-CN" sz="1800" b="0" i="0" dirty="0">
                    <a:solidFill>
                      <a:srgbClr val="6565FF"/>
                    </a:solidFill>
                    <a:latin typeface="Times New Roman" pitchFamily="34" charset="0"/>
                    <a:ea typeface="微软雅黑" pitchFamily="34" charset="-122"/>
                    <a:cs typeface="Times New Roman" pitchFamily="34" charset="-120"/>
                  </a:rPr>
                  <a:t>，右两边展开式相同，故</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得证．</a:t>
                </a:r>
                <a:endParaRPr lang="en-US" altLang="zh-CN" sz="1800" dirty="0"/>
              </a:p>
            </p:txBody>
          </p:sp>
        </mc:Choice>
        <mc:Fallback>
          <p:sp>
            <p:nvSpPr>
              <p:cNvPr id="5" name="QO_5_AN.5_1#794fa823f?vcp=1&amp;vop=1&amp;pid=d5c8f23a6&amp;color=36,64,97&amp;vtp=1&amp;bbb=1"/>
              <p:cNvSpPr>
                <a:spLocks noRot="1" noChangeAspect="1" noMove="1" noResize="1" noEditPoints="1" noAdjustHandles="1" noChangeArrowheads="1" noChangeShapeType="1" noTextEdit="1"/>
              </p:cNvSpPr>
              <p:nvPr/>
            </p:nvSpPr>
            <p:spPr>
              <a:xfrm>
                <a:off x="539496" y="3608278"/>
                <a:ext cx="11109960" cy="1600200"/>
              </a:xfrm>
              <a:prstGeom prst="rect">
                <a:avLst/>
              </a:prstGeom>
              <a:blipFill>
                <a:blip r:embed="rId6"/>
                <a:stretch>
                  <a:fillRect l="-1317" b="-30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_1#9898bc04b?vcp=1&amp;vop=1&amp;pid=d5c8f23a6&amp;color=36,64,97&amp;vtp=1&amp;bt=1&amp;bbb=1"/>
              <p:cNvSpPr/>
              <p:nvPr/>
            </p:nvSpPr>
            <p:spPr>
              <a:xfrm>
                <a:off x="539496" y="1689435"/>
                <a:ext cx="11109960" cy="13716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从该地区的在职工作者中任取一位，</a:t>
                </a:r>
                <a:endParaRPr lang="en-US" altLang="zh-CN" sz="1800" dirty="0"/>
              </a:p>
              <a:p>
                <a:pPr latinLnBrk="1">
                  <a:lnSpc>
                    <a:spcPts val="3400"/>
                  </a:lnSpc>
                </a:pPr>
                <a:r>
                  <a:rPr lang="en-US" altLang="zh-CN" b="0" i="0">
                    <a:solidFill>
                      <a:srgbClr val="244061"/>
                    </a:solidFill>
                    <a:latin typeface="Times New Roman" pitchFamily="34" charset="0"/>
                    <a:ea typeface="微软雅黑" pitchFamily="34" charset="-122"/>
                    <a:cs typeface="Times New Roman" pitchFamily="34" charset="-120"/>
                  </a:rPr>
                  <a:t>记</a:t>
                </a:r>
                <a:r>
                  <a:rPr lang="en-US" altLang="zh-CN" sz="1800" b="0" i="0">
                    <a:solidFill>
                      <a:srgbClr val="244061"/>
                    </a:solidFill>
                    <a:latin typeface="Times New Roman" pitchFamily="34" charset="0"/>
                    <a:ea typeface="微软雅黑" pitchFamily="34" charset="-122"/>
                    <a:cs typeface="Times New Roman" pitchFamily="34" charset="-120"/>
                  </a:rPr>
                  <a:t>事件</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为“此人患有肥胖症”，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800" b="0" i="0" dirty="0">
                    <a:solidFill>
                      <a:srgbClr val="244061"/>
                    </a:solidFill>
                    <a:latin typeface="Times New Roman" pitchFamily="34" charset="0"/>
                    <a:ea typeface="微软雅黑" pitchFamily="34" charset="-122"/>
                    <a:cs typeface="Times New Roman" pitchFamily="34" charset="-120"/>
                  </a:rPr>
                  <a:t>为“此人经常喝该种饮料”，利用调查的样本数据，估计</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𝑆</m:t>
                        </m:r>
                      </m:num>
                      <m:den>
                        <m:r>
                          <a:rPr lang="en-US" altLang="zh-CN" sz="1800" b="0" i="0">
                            <a:solidFill>
                              <a:srgbClr val="244061"/>
                            </a:solidFill>
                            <a:latin typeface="Cambria Math" pitchFamily="34" charset="0"/>
                            <a:ea typeface="Cambria Math" pitchFamily="34" charset="-122"/>
                            <a:cs typeface="Cambria Math" pitchFamily="34" charset="-120"/>
                          </a:rPr>
                          <m:t>𝑍</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endParaRPr lang="en-US" altLang="zh-CN" sz="1800" dirty="0"/>
              </a:p>
              <a:p>
                <a:pPr latinLnBrk="1">
                  <a:lnSpc>
                    <a:spcPts val="4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5_BD.6_1#9898bc04b?vcp=1&amp;vop=1&amp;pid=d5c8f23a6&amp;color=36,64,97&amp;vtp=1&amp;bt=1&amp;bbb=1"/>
              <p:cNvSpPr>
                <a:spLocks noRot="1" noChangeAspect="1" noMove="1" noResize="1" noEditPoints="1" noAdjustHandles="1" noChangeArrowheads="1" noChangeShapeType="1" noTextEdit="1"/>
              </p:cNvSpPr>
              <p:nvPr/>
            </p:nvSpPr>
            <p:spPr>
              <a:xfrm>
                <a:off x="539496" y="1689435"/>
                <a:ext cx="11109960" cy="1371600"/>
              </a:xfrm>
              <a:prstGeom prst="rect">
                <a:avLst/>
              </a:prstGeom>
              <a:blipFill>
                <a:blip r:embed="rId3"/>
                <a:stretch>
                  <a:fillRect l="-1317" b="-35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8" name="QO_5_BD.6_2#9898bc04b?colgroup=9,7,7,7,7,7&amp;vcp=1&amp;vop=1&amp;pid=d5c8f23a6&amp;color=36,64,97&amp;vtp=1&amp;bbb=1"/>
              <p:cNvGraphicFramePr>
                <a:graphicFrameLocks noGrp="1"/>
              </p:cNvGraphicFramePr>
              <p:nvPr>
                <p:extLst>
                  <p:ext uri="{D42A27DB-BD31-4B8C-83A1-F6EECF244321}">
                    <p14:modId xmlns:p14="http://schemas.microsoft.com/office/powerpoint/2010/main" val="1415899422"/>
                  </p:ext>
                </p:extLst>
              </p:nvPr>
            </p:nvGraphicFramePr>
            <p:xfrm>
              <a:off x="539496" y="3190512"/>
              <a:ext cx="11064240" cy="779654"/>
            </p:xfrm>
            <a:graphic>
              <a:graphicData uri="http://schemas.openxmlformats.org/drawingml/2006/table">
                <a:tbl>
                  <a:tblPr/>
                  <a:tblGrid>
                    <a:gridCol w="2240280">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𝑘</m:t>
                                  </m:r>
                                </m:e>
                                <m:sub>
                                  <m:r>
                                    <a:rPr lang="en-US" altLang="zh-CN" sz="1800" b="0" i="0" spc="-100">
                                      <a:solidFill>
                                        <a:srgbClr val="244061"/>
                                      </a:solidFill>
                                      <a:latin typeface="Cambria Math" pitchFamily="34" charset="0"/>
                                      <a:ea typeface="Cambria Math" pitchFamily="34" charset="-122"/>
                                      <a:cs typeface="Cambria Math" pitchFamily="34" charset="-120"/>
                                    </a:rPr>
                                    <m:t>0</m:t>
                                  </m:r>
                                </m:sub>
                              </m:sSub>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𝑘</m:t>
                                  </m:r>
                                </m:e>
                                <m:sub>
                                  <m:r>
                                    <a:rPr lang="en-US" altLang="zh-CN" sz="1800" b="0" i="0" spc="-100">
                                      <a:solidFill>
                                        <a:srgbClr val="244061"/>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8" name="QO_5_BD.6_2#9898bc04b?colgroup=9,7,7,7,7,7&amp;vcp=1&amp;vop=1&amp;pid=d5c8f23a6&amp;color=36,64,97&amp;vtp=1&amp;bbb=1"/>
              <p:cNvGraphicFramePr>
                <a:graphicFrameLocks noGrp="1"/>
              </p:cNvGraphicFramePr>
              <p:nvPr>
                <p:extLst>
                  <p:ext uri="{D42A27DB-BD31-4B8C-83A1-F6EECF244321}">
                    <p14:modId xmlns:p14="http://schemas.microsoft.com/office/powerpoint/2010/main" val="1415899422"/>
                  </p:ext>
                </p:extLst>
              </p:nvPr>
            </p:nvGraphicFramePr>
            <p:xfrm>
              <a:off x="539496" y="3190512"/>
              <a:ext cx="11064240" cy="779654"/>
            </p:xfrm>
            <a:graphic>
              <a:graphicData uri="http://schemas.openxmlformats.org/drawingml/2006/table">
                <a:tbl>
                  <a:tblPr/>
                  <a:tblGrid>
                    <a:gridCol w="2240280">
                      <a:extLst>
                        <a:ext uri="{9D8B030D-6E8A-4147-A177-3AD203B41FA5}">
                          <a16:colId xmlns:a16="http://schemas.microsoft.com/office/drawing/2014/main" val="20000"/>
                        </a:ext>
                      </a:extLst>
                    </a:gridCol>
                    <a:gridCol w="1764792">
                      <a:extLst>
                        <a:ext uri="{9D8B030D-6E8A-4147-A177-3AD203B41FA5}">
                          <a16:colId xmlns:a16="http://schemas.microsoft.com/office/drawing/2014/main" val="20001"/>
                        </a:ext>
                      </a:extLst>
                    </a:gridCol>
                    <a:gridCol w="1764792">
                      <a:extLst>
                        <a:ext uri="{9D8B030D-6E8A-4147-A177-3AD203B41FA5}">
                          <a16:colId xmlns:a16="http://schemas.microsoft.com/office/drawing/2014/main" val="20002"/>
                        </a:ext>
                      </a:extLst>
                    </a:gridCol>
                    <a:gridCol w="1764792">
                      <a:extLst>
                        <a:ext uri="{9D8B030D-6E8A-4147-A177-3AD203B41FA5}">
                          <a16:colId xmlns:a16="http://schemas.microsoft.com/office/drawing/2014/main" val="20003"/>
                        </a:ext>
                      </a:extLst>
                    </a:gridCol>
                    <a:gridCol w="1764792">
                      <a:extLst>
                        <a:ext uri="{9D8B030D-6E8A-4147-A177-3AD203B41FA5}">
                          <a16:colId xmlns:a16="http://schemas.microsoft.com/office/drawing/2014/main" val="20004"/>
                        </a:ext>
                      </a:extLst>
                    </a:gridCol>
                    <a:gridCol w="1764792">
                      <a:extLst>
                        <a:ext uri="{9D8B030D-6E8A-4147-A177-3AD203B41FA5}">
                          <a16:colId xmlns:a16="http://schemas.microsoft.com/office/drawing/2014/main" val="20005"/>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2" t="-1538" r="-394022"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2" t="-103125" r="-394022"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5_AN.7_1#9898bc04b?vcp=1&amp;vop=1&amp;pid=d5c8f23a6&amp;color=36,64,97&amp;vtp=1&amp;bbb=1"/>
              <p:cNvSpPr/>
              <p:nvPr/>
            </p:nvSpPr>
            <p:spPr>
              <a:xfrm>
                <a:off x="539496" y="4104912"/>
                <a:ext cx="11109960" cy="96520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【解】由样本数据可得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17</m:t>
                        </m:r>
                      </m:num>
                      <m:den>
                        <m:r>
                          <a:rPr lang="en-US" altLang="zh-CN" sz="1800" b="0" i="0">
                            <a:solidFill>
                              <a:srgbClr val="6565FF"/>
                            </a:solidFill>
                            <a:latin typeface="Cambria Math" pitchFamily="34" charset="0"/>
                            <a:ea typeface="Cambria Math" pitchFamily="34" charset="-122"/>
                            <a:cs typeface="Cambria Math" pitchFamily="34" charset="-120"/>
                          </a:rPr>
                          <m:t>26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26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𝑆</m:t>
                        </m:r>
                      </m:num>
                      <m:den>
                        <m:r>
                          <a:rPr lang="en-US" altLang="zh-CN" sz="1800" b="0" i="0">
                            <a:solidFill>
                              <a:srgbClr val="6565FF"/>
                            </a:solidFill>
                            <a:latin typeface="Cambria Math" pitchFamily="34" charset="0"/>
                            <a:ea typeface="Cambria Math" pitchFamily="34" charset="-122"/>
                            <a:cs typeface="Cambria Math" pitchFamily="34" charset="-120"/>
                          </a:rPr>
                          <m:t>𝑍</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17</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34</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5_AN.7_1#9898bc04b?vcp=1&amp;vop=1&amp;pid=d5c8f23a6&amp;color=36,64,97&amp;vtp=1&amp;bbb=1"/>
              <p:cNvSpPr>
                <a:spLocks noRot="1" noChangeAspect="1" noMove="1" noResize="1" noEditPoints="1" noAdjustHandles="1" noChangeArrowheads="1" noChangeShapeType="1" noTextEdit="1"/>
              </p:cNvSpPr>
              <p:nvPr/>
            </p:nvSpPr>
            <p:spPr>
              <a:xfrm>
                <a:off x="539496" y="4104912"/>
                <a:ext cx="11109960" cy="965200"/>
              </a:xfrm>
              <a:prstGeom prst="rect">
                <a:avLst/>
              </a:prstGeom>
              <a:blipFill>
                <a:blip r:embed="rId5"/>
                <a:stretch>
                  <a:fillRect l="-1317" b="-440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3_BD#b97cc47f8?vcp=1&amp;pid=4a0e8ef25&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二、答案的开放性</a:t>
            </a:r>
            <a:endParaRPr lang="en-US" altLang="zh-CN" sz="2000" dirty="0"/>
          </a:p>
        </p:txBody>
      </p:sp>
      <p:sp>
        <p:nvSpPr>
          <p:cNvPr id="3" name="P_4_BD#ce29cfa70?vcp=1&amp;pid=b97cc47f8&amp;color=36,64,97&amp;vtp=1&amp;bbb=1&amp;hb=1"/>
          <p:cNvSpPr/>
          <p:nvPr/>
        </p:nvSpPr>
        <p:spPr>
          <a:xfrm>
            <a:off x="539496" y="127294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概率与统计中的开放性问题，是一类借助数学思维来科学地解决现实生活中的问题的应用创新问题</a:t>
            </a: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结论</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的开放性问题</a:t>
            </a:r>
            <a:r>
              <a:rPr lang="en-US" altLang="zh-CN" b="0" i="0" dirty="0">
                <a:solidFill>
                  <a:srgbClr val="244061"/>
                </a:solidFill>
                <a:latin typeface="Times New Roman" pitchFamily="34" charset="0"/>
                <a:ea typeface="微软雅黑" pitchFamily="34" charset="-122"/>
                <a:cs typeface="Times New Roman" pitchFamily="34" charset="-120"/>
              </a:rPr>
              <a:t>，多为解答题的最后一问，通常需要学生阐述自己的观点，言之有理即可.</a:t>
            </a:r>
            <a:endParaRPr lang="en-US" altLang="zh-CN" dirty="0"/>
          </a:p>
        </p:txBody>
      </p:sp>
      <p:pic>
        <p:nvPicPr>
          <p:cNvPr id="4" name="QO_4_BD.8_1#a676ca5e5?htil=1&amp;vcp=1&amp;vop=1&amp;pid=b97cc47f8&amp;color=36,64,97&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110728" y="2167912"/>
            <a:ext cx="3529584" cy="20848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4_BD.8_2#a676ca5e5?htil=1&amp;vcp=1&amp;vop=1&amp;pid=b97cc47f8&amp;color=36,64,97&amp;vtp=1&amp;bbb=1&amp;hb=1&amp;hs=1"/>
          <p:cNvSpPr/>
          <p:nvPr/>
        </p:nvSpPr>
        <p:spPr>
          <a:xfrm>
            <a:off x="539496" y="2094761"/>
            <a:ext cx="7452360" cy="24496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某市的体育中考成绩以分数（满分40分计入中考总分</a:t>
            </a:r>
            <a:r>
              <a:rPr lang="en-US" altLang="zh-CN" sz="1800" b="0" i="0">
                <a:solidFill>
                  <a:srgbClr val="244061"/>
                </a:solidFill>
                <a:latin typeface="Times New Roman" pitchFamily="34" charset="0"/>
                <a:ea typeface="微软雅黑" pitchFamily="34" charset="-122"/>
                <a:cs typeface="Times New Roman" pitchFamily="34" charset="-120"/>
              </a:rPr>
              <a:t>）和等级作</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为高中阶段学校招生投档录取依据</a:t>
            </a:r>
            <a:r>
              <a:rPr lang="en-US" altLang="zh-CN" sz="1800" b="0" i="0" dirty="0">
                <a:solidFill>
                  <a:srgbClr val="244061"/>
                </a:solidFill>
                <a:latin typeface="Times New Roman" pitchFamily="34" charset="0"/>
                <a:ea typeface="微软雅黑" pitchFamily="34" charset="-122"/>
                <a:cs typeface="Times New Roman" pitchFamily="34" charset="-120"/>
              </a:rPr>
              <a:t>.考试由必考类、抽考类</a:t>
            </a:r>
            <a:r>
              <a:rPr lang="en-US" altLang="zh-CN" sz="1800" b="0" i="0">
                <a:solidFill>
                  <a:srgbClr val="244061"/>
                </a:solidFill>
                <a:latin typeface="Times New Roman" pitchFamily="34" charset="0"/>
                <a:ea typeface="微软雅黑" pitchFamily="34" charset="-122"/>
                <a:cs typeface="Times New Roman" pitchFamily="34" charset="-120"/>
              </a:rPr>
              <a:t>、抽选考类三部</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分组成</a:t>
            </a:r>
            <a:r>
              <a:rPr lang="en-US" altLang="zh-CN" sz="1800" b="0" i="0" dirty="0">
                <a:solidFill>
                  <a:srgbClr val="244061"/>
                </a:solidFill>
                <a:latin typeface="Times New Roman" pitchFamily="34" charset="0"/>
                <a:ea typeface="微软雅黑" pitchFamily="34" charset="-122"/>
                <a:cs typeface="Times New Roman" pitchFamily="34" charset="-120"/>
              </a:rPr>
              <a:t>，必考类是由笔试体育保健知识（分值4分），男生1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000米跑</a:t>
            </a:r>
            <a:r>
              <a:rPr lang="en-US" altLang="zh-CN" sz="1800" b="0" i="0">
                <a:solidFill>
                  <a:srgbClr val="244061"/>
                </a:solidFill>
                <a:latin typeface="Times New Roman" pitchFamily="34" charset="0"/>
                <a:ea typeface="微软雅黑" pitchFamily="34" charset="-122"/>
                <a:cs typeface="Times New Roman" pitchFamily="34" charset="-120"/>
              </a:rPr>
              <a:t>、女</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生</a:t>
            </a:r>
            <a:r>
              <a:rPr lang="en-US" altLang="zh-CN" sz="1800" b="0" i="0" dirty="0">
                <a:solidFill>
                  <a:srgbClr val="244061"/>
                </a:solidFill>
                <a:latin typeface="Times New Roman" pitchFamily="34" charset="0"/>
                <a:ea typeface="微软雅黑" pitchFamily="34" charset="-122"/>
                <a:cs typeface="Times New Roman" pitchFamily="34" charset="-120"/>
              </a:rPr>
              <a:t>800米跑（分值15分）组成的；抽考类是由市教育局从篮球、足球</a:t>
            </a:r>
            <a:r>
              <a:rPr lang="en-US" altLang="zh-CN" sz="1800" b="0" i="0">
                <a:solidFill>
                  <a:srgbClr val="244061"/>
                </a:solidFill>
                <a:latin typeface="Times New Roman" pitchFamily="34" charset="0"/>
                <a:ea typeface="微软雅黑" pitchFamily="34" charset="-122"/>
                <a:cs typeface="Times New Roman" pitchFamily="34" charset="-120"/>
              </a:rPr>
              <a:t>、排球</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这三项技能中抽选一项考试</a:t>
            </a:r>
            <a:r>
              <a:rPr lang="en-US" altLang="zh-CN" sz="1800" b="0" i="0" dirty="0">
                <a:solidFill>
                  <a:srgbClr val="244061"/>
                </a:solidFill>
                <a:latin typeface="Times New Roman" pitchFamily="34" charset="0"/>
                <a:ea typeface="微软雅黑" pitchFamily="34" charset="-122"/>
                <a:cs typeface="Times New Roman" pitchFamily="34" charset="-120"/>
              </a:rPr>
              <a:t>（分值5分</a:t>
            </a:r>
            <a:r>
              <a:rPr lang="en-US" altLang="zh-CN" sz="1800" b="0" i="0">
                <a:solidFill>
                  <a:srgbClr val="244061"/>
                </a:solidFill>
                <a:latin typeface="Times New Roman" pitchFamily="34" charset="0"/>
                <a:ea typeface="微软雅黑" pitchFamily="34" charset="-122"/>
                <a:cs typeface="Times New Roman" pitchFamily="34" charset="-120"/>
              </a:rPr>
              <a:t>）；抽选考类是由市教育局在立定跳</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远</a:t>
            </a:r>
            <a:r>
              <a:rPr lang="en-US" altLang="zh-CN" b="0" i="0" dirty="0">
                <a:solidFill>
                  <a:srgbClr val="244061"/>
                </a:solidFill>
                <a:latin typeface="Times New Roman" pitchFamily="34" charset="0"/>
                <a:ea typeface="微软雅黑" pitchFamily="34" charset="-122"/>
                <a:cs typeface="Times New Roman" pitchFamily="34" charset="-120"/>
              </a:rPr>
              <a:t>、1分钟跳绳、引体向上（男）、斜身引体（女）、</a:t>
            </a:r>
            <a:r>
              <a:rPr lang="en-US" altLang="zh-CN" b="0" i="0">
                <a:solidFill>
                  <a:srgbClr val="244061"/>
                </a:solidFill>
                <a:latin typeface="Times New Roman" pitchFamily="34" charset="0"/>
                <a:ea typeface="微软雅黑" pitchFamily="34" charset="-122"/>
                <a:cs typeface="Times New Roman" pitchFamily="34" charset="-120"/>
              </a:rPr>
              <a:t>双手头上前掷实心球、</a:t>
            </a:r>
            <a:endParaRPr lang="en-US" altLang="zh-CN" dirty="0"/>
          </a:p>
        </p:txBody>
      </p:sp>
      <p:sp>
        <p:nvSpPr>
          <p:cNvPr id="6" name="QO_4_BD.8_2#a676ca5e5?htil=1&amp;vcp=1&amp;vop=1&amp;pid=b97cc47f8&amp;color=36,64,97&amp;vtp=1&amp;bbb=1&amp;hb=1&amp;hs=1">
            <a:extLst>
              <a:ext uri="{FF2B5EF4-FFF2-40B4-BE49-F238E27FC236}">
                <a16:creationId xmlns:a16="http://schemas.microsoft.com/office/drawing/2014/main" id="{FBA37D22-1849-7559-A797-353E66D86796}"/>
              </a:ext>
            </a:extLst>
          </p:cNvPr>
          <p:cNvSpPr/>
          <p:nvPr/>
        </p:nvSpPr>
        <p:spPr>
          <a:xfrm>
            <a:off x="539496" y="4571261"/>
            <a:ext cx="11112011" cy="1192340"/>
          </a:xfrm>
          <a:prstGeom prst="rect">
            <a:avLst/>
          </a:prstGeom>
          <a:noFill/>
          <a:ln/>
        </p:spPr>
        <p:txBody>
          <a:bodyPr wrap="none" lIns="0" tIns="0" rIns="0" bIns="0" rtlCol="0" anchor="t"/>
          <a:lstStyle/>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分钟仰卧起坐中随机抽选其中三项，</a:t>
            </a:r>
            <a:r>
              <a:rPr lang="en-US" altLang="zh-CN" sz="1800" b="0" i="0">
                <a:solidFill>
                  <a:srgbClr val="244061"/>
                </a:solidFill>
                <a:latin typeface="Times New Roman" pitchFamily="34" charset="0"/>
                <a:ea typeface="微软雅黑" pitchFamily="34" charset="-122"/>
                <a:cs typeface="Times New Roman" pitchFamily="34" charset="-120"/>
              </a:rPr>
              <a:t>考生再从这三个项目中自选两项考试，每项</a:t>
            </a:r>
            <a:r>
              <a:rPr lang="en-US" altLang="zh-CN" sz="1800" b="0" i="0" dirty="0">
                <a:solidFill>
                  <a:srgbClr val="244061"/>
                </a:solidFill>
                <a:latin typeface="Times New Roman" pitchFamily="34" charset="0"/>
                <a:ea typeface="微软雅黑" pitchFamily="34" charset="-122"/>
                <a:cs typeface="Times New Roman" pitchFamily="34" charset="-120"/>
              </a:rPr>
              <a:t>8分</a:t>
            </a:r>
            <a:r>
              <a:rPr lang="en-US" altLang="zh-CN" sz="1800" b="0" i="0">
                <a:solidFill>
                  <a:srgbClr val="244061"/>
                </a:solidFill>
                <a:latin typeface="Times New Roman" pitchFamily="34" charset="0"/>
                <a:ea typeface="微软雅黑" pitchFamily="34" charset="-122"/>
                <a:cs typeface="Times New Roman" pitchFamily="34" charset="-120"/>
              </a:rPr>
              <a:t>.已知该市教育局已抽选确</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定</a:t>
            </a:r>
            <a:r>
              <a:rPr lang="en-US" altLang="zh-CN" sz="1800" b="0" i="0" dirty="0">
                <a:solidFill>
                  <a:srgbClr val="244061"/>
                </a:solidFill>
                <a:latin typeface="Times New Roman" pitchFamily="34" charset="0"/>
                <a:ea typeface="微软雅黑" pitchFamily="34" charset="-122"/>
                <a:cs typeface="Times New Roman" pitchFamily="34" charset="-120"/>
              </a:rPr>
              <a:t>：抽考类选考篮球</a:t>
            </a:r>
            <a:r>
              <a:rPr lang="en-US" altLang="zh-CN" sz="1800" b="0" i="0">
                <a:solidFill>
                  <a:srgbClr val="244061"/>
                </a:solidFill>
                <a:latin typeface="Times New Roman" pitchFamily="34" charset="0"/>
                <a:ea typeface="微软雅黑" pitchFamily="34" charset="-122"/>
                <a:cs typeface="Times New Roman" pitchFamily="34" charset="-120"/>
              </a:rPr>
              <a:t>，抽选考类选考立定跳远</a:t>
            </a:r>
            <a:r>
              <a:rPr lang="en-US" altLang="zh-CN" sz="1800" b="0" i="0" dirty="0">
                <a:solidFill>
                  <a:srgbClr val="244061"/>
                </a:solidFill>
                <a:latin typeface="Times New Roman" pitchFamily="34" charset="0"/>
                <a:ea typeface="微软雅黑" pitchFamily="34" charset="-122"/>
                <a:cs typeface="Times New Roman" pitchFamily="34" charset="-120"/>
              </a:rPr>
              <a:t>、1分钟跳绳、双手头上前掷实心球这三个项目</a:t>
            </a:r>
            <a:r>
              <a:rPr lang="en-US" altLang="zh-CN" sz="1800" b="0" i="0">
                <a:solidFill>
                  <a:srgbClr val="244061"/>
                </a:solidFill>
                <a:latin typeface="Times New Roman" pitchFamily="34" charset="0"/>
                <a:ea typeface="微软雅黑" pitchFamily="34" charset="-122"/>
                <a:cs typeface="Times New Roman" pitchFamily="34" charset="-120"/>
              </a:rPr>
              <a:t>，甲校随机抽取了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100</a:t>
            </a:r>
            <a:r>
              <a:rPr lang="en-US" altLang="zh-CN" b="0" i="0" dirty="0">
                <a:solidFill>
                  <a:srgbClr val="244061"/>
                </a:solidFill>
                <a:latin typeface="Times New Roman" pitchFamily="34" charset="0"/>
                <a:ea typeface="微软雅黑" pitchFamily="34" charset="-122"/>
                <a:cs typeface="Times New Roman" pitchFamily="34" charset="-120"/>
              </a:rPr>
              <a:t>名本校初三男生进行立定跳远测试</a:t>
            </a:r>
            <a:r>
              <a:rPr lang="en-US" altLang="zh-CN" b="0" i="0">
                <a:solidFill>
                  <a:srgbClr val="244061"/>
                </a:solidFill>
                <a:latin typeface="Times New Roman" pitchFamily="34" charset="0"/>
                <a:ea typeface="微软雅黑" pitchFamily="34" charset="-122"/>
                <a:cs typeface="Times New Roman" pitchFamily="34" charset="-120"/>
              </a:rPr>
              <a:t>，根据测试成绩得到如下频率分布直方图</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9_1#ed8c275b0?vcp=1&amp;vop=1&amp;pid=a676ca5e5&amp;color=36,64,97&amp;vtp=1&amp;bt=1&amp;bbb=1&amp;hb=1"/>
              <p:cNvSpPr/>
              <p:nvPr/>
            </p:nvSpPr>
            <p:spPr>
              <a:xfrm>
                <a:off x="539496" y="2318943"/>
                <a:ext cx="11109960"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若该市初三男生的立定跳远成绩</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（单位：厘米）服从正态分布</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，并用上面样本数据的平均值和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标准差的估计值分别作为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𝜎</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，已计算得到上面样本数据的标准差的估计值为</a:t>
                </a:r>
                <a14:m>
                  <m:oMath xmlns:m="http://schemas.openxmlformats.org/officeDocument/2006/math">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379</m:t>
                        </m:r>
                      </m:e>
                    </m:rad>
                    <m:r>
                      <a:rPr lang="en-US" altLang="zh-CN" sz="1800" b="0" i="0">
                        <a:solidFill>
                          <a:srgbClr val="244061"/>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（各组数据用该组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所在区间中点值代替</a:t>
                </a:r>
                <a:r>
                  <a:rPr lang="en-US" altLang="zh-CN" sz="1800" b="0" i="0" dirty="0">
                    <a:solidFill>
                      <a:srgbClr val="244061"/>
                    </a:solidFill>
                    <a:latin typeface="Times New Roman" pitchFamily="34" charset="0"/>
                    <a:ea typeface="微软雅黑" pitchFamily="34" charset="-122"/>
                    <a:cs typeface="Times New Roman" pitchFamily="34" charset="-120"/>
                  </a:rPr>
                  <a:t>），在该市所有初三男生中任意</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选取</a:t>
                </a:r>
                <a:r>
                  <a:rPr lang="en-US" altLang="zh-CN" b="0" i="0" dirty="0">
                    <a:solidFill>
                      <a:srgbClr val="244061"/>
                    </a:solidFill>
                    <a:latin typeface="Times New Roman" pitchFamily="34" charset="0"/>
                    <a:ea typeface="微软雅黑" pitchFamily="34" charset="-122"/>
                    <a:cs typeface="Times New Roman" pitchFamily="34" charset="-120"/>
                  </a:rPr>
                  <a:t>3名，记立定跳远成绩在231厘米以上（含231厘米）的人数为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𝜉</m:t>
                    </m:r>
                  </m:oMath>
                </a14:m>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，求随机变量</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的分布列和期望.</a:t>
                </a:r>
                <a:endParaRPr lang="en-US" altLang="zh-CN" dirty="0"/>
              </a:p>
            </p:txBody>
          </p:sp>
        </mc:Choice>
        <mc:Fallback>
          <p:sp>
            <p:nvSpPr>
              <p:cNvPr id="2" name="QO_5_BD.9_1#ed8c275b0?vcp=1&amp;vop=1&amp;pid=a676ca5e5&amp;color=36,64,97&amp;vtp=1&amp;bt=1&amp;bbb=1&amp;hb=1"/>
              <p:cNvSpPr>
                <a:spLocks noRot="1" noChangeAspect="1" noMove="1" noResize="1" noEditPoints="1" noAdjustHandles="1" noChangeArrowheads="1" noChangeShapeType="1" noTextEdit="1"/>
              </p:cNvSpPr>
              <p:nvPr/>
            </p:nvSpPr>
            <p:spPr>
              <a:xfrm>
                <a:off x="539496" y="2318943"/>
                <a:ext cx="11109960" cy="1608455"/>
              </a:xfrm>
              <a:prstGeom prst="rect">
                <a:avLst/>
              </a:prstGeom>
              <a:blipFill>
                <a:blip r:embed="rId3"/>
                <a:stretch>
                  <a:fillRect l="-1317" r="-55"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EX.10_1#ed8c275b0?vcp=1&amp;vop=1&amp;pid=a676ca5e5&amp;color=36,64,97&amp;vtp=1&amp;bbb=1&amp;hb=1"/>
              <p:cNvSpPr/>
              <p:nvPr/>
            </p:nvSpPr>
            <p:spPr>
              <a:xfrm>
                <a:off x="539496" y="3937113"/>
                <a:ext cx="11109960" cy="7702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根据频率分布直方图求得数据平均值，结合正态分布求出成绩在231厘米以上（含231</a:t>
                </a:r>
                <a:r>
                  <a:rPr lang="en-US" altLang="zh-CN" sz="1800" b="0" i="0">
                    <a:solidFill>
                      <a:srgbClr val="244061"/>
                    </a:solidFill>
                    <a:latin typeface="Times New Roman" pitchFamily="34" charset="0"/>
                    <a:ea typeface="微软雅黑" pitchFamily="34" charset="-122"/>
                    <a:cs typeface="Times New Roman" pitchFamily="34" charset="-120"/>
                  </a:rPr>
                  <a:t>厘米）</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的概率</a:t>
                </a:r>
                <a:r>
                  <a:rPr lang="en-US" altLang="zh-CN" b="0" i="0" dirty="0">
                    <a:solidFill>
                      <a:srgbClr val="244061"/>
                    </a:solidFill>
                    <a:latin typeface="Times New Roman" pitchFamily="34" charset="0"/>
                    <a:ea typeface="微软雅黑" pitchFamily="34" charset="-122"/>
                    <a:cs typeface="Times New Roman" pitchFamily="34" charset="-120"/>
                  </a:rPr>
                  <a:t>，利用二项分布求随机变量</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的分布列和期望；</a:t>
                </a:r>
                <a:endParaRPr lang="en-US" altLang="zh-CN" dirty="0"/>
              </a:p>
            </p:txBody>
          </p:sp>
        </mc:Choice>
        <mc:Fallback>
          <p:sp>
            <p:nvSpPr>
              <p:cNvPr id="3" name="QO_5_EX.10_1#ed8c275b0?vcp=1&amp;vop=1&amp;pid=a676ca5e5&amp;color=36,64,97&amp;vtp=1&amp;bbb=1&amp;hb=1"/>
              <p:cNvSpPr>
                <a:spLocks noRot="1" noChangeAspect="1" noMove="1" noResize="1" noEditPoints="1" noAdjustHandles="1" noChangeArrowheads="1" noChangeShapeType="1" noTextEdit="1"/>
              </p:cNvSpPr>
              <p:nvPr/>
            </p:nvSpPr>
            <p:spPr>
              <a:xfrm>
                <a:off x="539496" y="3937113"/>
                <a:ext cx="11109960" cy="770255"/>
              </a:xfrm>
              <a:prstGeom prst="rect">
                <a:avLst/>
              </a:prstGeom>
              <a:blipFill>
                <a:blip r:embed="rId4"/>
                <a:stretch>
                  <a:fillRect l="-1317" r="-220"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1072</Words>
  <Application>Microsoft Office PowerPoint</Application>
  <PresentationFormat>宽屏</PresentationFormat>
  <Paragraphs>165</Paragraphs>
  <Slides>16</Slides>
  <Notes>16</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16</vt:i4>
      </vt:variant>
    </vt:vector>
  </HeadingPairs>
  <TitlesOfParts>
    <vt:vector size="23"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2025-10-21T04:04:47Z</dcterms:created>
  <dcterms:modified xsi:type="dcterms:W3CDTF">2025-10-21T04:06:35Z</dcterms:modified>
  <cp:category/>
  <cp:contentStatus/>
</cp:coreProperties>
</file>